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0703A-3AF9-4FB8-98E8-3BDB7BF6E618}" type="datetimeFigureOut">
              <a:rPr lang="en-US" smtClean="0"/>
              <a:t>18/05/2020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62CAB-99A1-4CE9-8842-7B42BCD1D4BD}" type="slidenum">
              <a:rPr lang="en-US" smtClean="0"/>
              <a:t>‹#›</a:t>
            </a:fld>
            <a:endParaRPr lang="en-US"/>
          </a:p>
        </p:txBody>
      </p:sp>
    </p:spTree>
    <p:extLst>
      <p:ext uri="{BB962C8B-B14F-4D97-AF65-F5344CB8AC3E}">
        <p14:creationId xmlns:p14="http://schemas.microsoft.com/office/powerpoint/2010/main" val="181612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B3D7E7-7A2E-43F5-82A1-777A736266DD}"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379140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3D7E7-7A2E-43F5-82A1-777A736266DD}"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126448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3D7E7-7A2E-43F5-82A1-777A736266DD}"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323677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fld id="{6F7E0E6C-933B-4404-A5D9-850077C9F692}" type="datetime1">
              <a:rPr lang="en-US"/>
              <a:pPr>
                <a:defRPr/>
              </a:pPr>
              <a:t>18/05/2020</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a:t>Tiểu Học Tiên Cảnh</a:t>
            </a: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53887377-82E9-4E9E-BC0D-B5ED730B4169}" type="slidenum">
              <a:rPr lang="en-US"/>
              <a:pPr>
                <a:defRPr/>
              </a:pPr>
              <a:t>‹#›</a:t>
            </a:fld>
            <a:endParaRPr lang="en-US"/>
          </a:p>
        </p:txBody>
      </p:sp>
    </p:spTree>
    <p:extLst>
      <p:ext uri="{BB962C8B-B14F-4D97-AF65-F5344CB8AC3E}">
        <p14:creationId xmlns:p14="http://schemas.microsoft.com/office/powerpoint/2010/main" val="145010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3D7E7-7A2E-43F5-82A1-777A736266DD}"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18086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3D7E7-7A2E-43F5-82A1-777A736266DD}"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85297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B3D7E7-7A2E-43F5-82A1-777A736266DD}"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395176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B3D7E7-7A2E-43F5-82A1-777A736266DD}" type="datetimeFigureOut">
              <a:rPr lang="en-US" smtClean="0"/>
              <a:t>18/05/2020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37328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B3D7E7-7A2E-43F5-82A1-777A736266DD}" type="datetimeFigureOut">
              <a:rPr lang="en-US" smtClean="0"/>
              <a:t>18/05/2020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4456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3D7E7-7A2E-43F5-82A1-777A736266DD}" type="datetimeFigureOut">
              <a:rPr lang="en-US" smtClean="0"/>
              <a:t>18/05/2020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274325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3D7E7-7A2E-43F5-82A1-777A736266DD}"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60279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3D7E7-7A2E-43F5-82A1-777A736266DD}"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AF570-C7B5-410A-971A-F72A0A89AAFA}" type="slidenum">
              <a:rPr lang="en-US" smtClean="0"/>
              <a:t>‹#›</a:t>
            </a:fld>
            <a:endParaRPr lang="en-US"/>
          </a:p>
        </p:txBody>
      </p:sp>
    </p:spTree>
    <p:extLst>
      <p:ext uri="{BB962C8B-B14F-4D97-AF65-F5344CB8AC3E}">
        <p14:creationId xmlns:p14="http://schemas.microsoft.com/office/powerpoint/2010/main" val="175939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3D7E7-7A2E-43F5-82A1-777A736266DD}" type="datetimeFigureOut">
              <a:rPr lang="en-US" smtClean="0"/>
              <a:t>18/05/2020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F570-C7B5-410A-971A-F72A0A89AAFA}" type="slidenum">
              <a:rPr lang="en-US" smtClean="0"/>
              <a:t>‹#›</a:t>
            </a:fld>
            <a:endParaRPr lang="en-US"/>
          </a:p>
        </p:txBody>
      </p:sp>
    </p:spTree>
    <p:extLst>
      <p:ext uri="{BB962C8B-B14F-4D97-AF65-F5344CB8AC3E}">
        <p14:creationId xmlns:p14="http://schemas.microsoft.com/office/powerpoint/2010/main" val="2781727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Xadn_skh\Desktop\&#272;ao%20&#273;&#432;c%205\Media\di%20bo%20vi%20hoa%20binh.mpg" TargetMode="External"/><Relationship Id="rId1" Type="http://schemas.openxmlformats.org/officeDocument/2006/relationships/video" Target="file:///C:\Users\Xadn_skh\Desktop\&#272;ao%20&#273;&#432;c%205\Media\protest%20cut.mpg"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7"/>
          <p:cNvSpPr>
            <a:spLocks noChangeArrowheads="1" noChangeShapeType="1" noTextEdit="1"/>
          </p:cNvSpPr>
          <p:nvPr/>
        </p:nvSpPr>
        <p:spPr bwMode="auto">
          <a:xfrm>
            <a:off x="838200" y="533400"/>
            <a:ext cx="7564438" cy="1041400"/>
          </a:xfrm>
          <a:prstGeom prst="rect">
            <a:avLst/>
          </a:prstGeom>
        </p:spPr>
        <p:txBody>
          <a:bodyPr wrap="none" fromWordArt="1">
            <a:prstTxWarp prst="textPlain">
              <a:avLst>
                <a:gd name="adj" fmla="val 50000"/>
              </a:avLst>
            </a:prstTxWarp>
          </a:bodyPr>
          <a:lstStyle/>
          <a:p>
            <a:pPr algn="ctr"/>
            <a:endParaRPr lang="en-US" sz="3600" b="1" kern="10" dirty="0">
              <a:ln w="12700">
                <a:solidFill>
                  <a:srgbClr val="8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a:cs typeface="Times New Roman"/>
            </a:endParaRPr>
          </a:p>
        </p:txBody>
      </p:sp>
      <p:sp>
        <p:nvSpPr>
          <p:cNvPr id="4" name="Rectangle 3"/>
          <p:cNvSpPr/>
          <p:nvPr/>
        </p:nvSpPr>
        <p:spPr>
          <a:xfrm>
            <a:off x="3153449" y="1676400"/>
            <a:ext cx="2933816"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a:ln w="11430"/>
                <a:solidFill>
                  <a:srgbClr val="0000FF"/>
                </a:solidFill>
                <a:effectLst>
                  <a:outerShdw blurRad="50800" dist="39000" dir="5460000" algn="tl">
                    <a:srgbClr val="000000">
                      <a:alpha val="38000"/>
                    </a:srgbClr>
                  </a:outerShdw>
                </a:effectLst>
              </a:rPr>
              <a:t>Đạo đức</a:t>
            </a:r>
            <a:endParaRPr lang="en-US" sz="6000" b="1" dirty="0">
              <a:ln w="11430"/>
              <a:solidFill>
                <a:srgbClr val="0000FF"/>
              </a:solidFill>
              <a:effectLst>
                <a:outerShdw blurRad="50800" dist="39000" dir="5460000" algn="tl">
                  <a:srgbClr val="000000">
                    <a:alpha val="38000"/>
                  </a:srgbClr>
                </a:outerShdw>
              </a:effectLst>
            </a:endParaRPr>
          </a:p>
        </p:txBody>
      </p:sp>
      <p:sp>
        <p:nvSpPr>
          <p:cNvPr id="2" name="Rectangle 1"/>
          <p:cNvSpPr/>
          <p:nvPr/>
        </p:nvSpPr>
        <p:spPr>
          <a:xfrm>
            <a:off x="1566897" y="2845475"/>
            <a:ext cx="6655220" cy="203132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50" dirty="0" err="1">
                <a:ln w="11430"/>
                <a:solidFill>
                  <a:srgbClr val="FF0000"/>
                </a:solidFill>
                <a:effectLst>
                  <a:outerShdw blurRad="76200" dist="50800" dir="5400000" algn="tl" rotWithShape="0">
                    <a:srgbClr val="000000">
                      <a:alpha val="65000"/>
                    </a:srgbClr>
                  </a:outerShdw>
                </a:effectLst>
              </a:rPr>
              <a:t>Em</a:t>
            </a:r>
            <a:r>
              <a:rPr lang="en-US" sz="7200" b="1" spc="50" dirty="0">
                <a:ln w="11430"/>
                <a:solidFill>
                  <a:srgbClr val="FF0000"/>
                </a:solidFill>
                <a:effectLst>
                  <a:outerShdw blurRad="76200" dist="50800" dir="5400000" algn="tl" rotWithShape="0">
                    <a:srgbClr val="000000">
                      <a:alpha val="65000"/>
                    </a:srgbClr>
                  </a:outerShdw>
                </a:effectLst>
              </a:rPr>
              <a:t> </a:t>
            </a:r>
            <a:r>
              <a:rPr lang="en-US" sz="7200" b="1" spc="50" dirty="0" err="1">
                <a:ln w="11430"/>
                <a:solidFill>
                  <a:srgbClr val="FF0000"/>
                </a:solidFill>
                <a:effectLst>
                  <a:outerShdw blurRad="76200" dist="50800" dir="5400000" algn="tl" rotWithShape="0">
                    <a:srgbClr val="000000">
                      <a:alpha val="65000"/>
                    </a:srgbClr>
                  </a:outerShdw>
                </a:effectLst>
              </a:rPr>
              <a:t>yêu</a:t>
            </a:r>
            <a:r>
              <a:rPr lang="en-US" sz="7200" b="1" spc="50" dirty="0">
                <a:ln w="11430"/>
                <a:solidFill>
                  <a:srgbClr val="FF0000"/>
                </a:solidFill>
                <a:effectLst>
                  <a:outerShdw blurRad="76200" dist="50800" dir="5400000" algn="tl" rotWithShape="0">
                    <a:srgbClr val="000000">
                      <a:alpha val="65000"/>
                    </a:srgbClr>
                  </a:outerShdw>
                </a:effectLst>
              </a:rPr>
              <a:t> </a:t>
            </a:r>
            <a:r>
              <a:rPr lang="en-US" sz="7200" b="1" spc="50" dirty="0" err="1">
                <a:ln w="11430"/>
                <a:solidFill>
                  <a:srgbClr val="FF0000"/>
                </a:solidFill>
                <a:effectLst>
                  <a:outerShdw blurRad="76200" dist="50800" dir="5400000" algn="tl" rotWithShape="0">
                    <a:srgbClr val="000000">
                      <a:alpha val="65000"/>
                    </a:srgbClr>
                  </a:outerShdw>
                </a:effectLst>
              </a:rPr>
              <a:t>hòa</a:t>
            </a:r>
            <a:r>
              <a:rPr lang="en-US" sz="7200" b="1" spc="50" dirty="0">
                <a:ln w="11430"/>
                <a:solidFill>
                  <a:srgbClr val="FF0000"/>
                </a:solidFill>
                <a:effectLst>
                  <a:outerShdw blurRad="76200" dist="50800" dir="5400000" algn="tl" rotWithShape="0">
                    <a:srgbClr val="000000">
                      <a:alpha val="65000"/>
                    </a:srgbClr>
                  </a:outerShdw>
                </a:effectLst>
              </a:rPr>
              <a:t> </a:t>
            </a:r>
            <a:r>
              <a:rPr lang="en-US" sz="7200" b="1" spc="50" dirty="0" err="1">
                <a:ln w="11430"/>
                <a:solidFill>
                  <a:srgbClr val="FF0000"/>
                </a:solidFill>
                <a:effectLst>
                  <a:outerShdw blurRad="76200" dist="50800" dir="5400000" algn="tl" rotWithShape="0">
                    <a:srgbClr val="000000">
                      <a:alpha val="65000"/>
                    </a:srgbClr>
                  </a:outerShdw>
                </a:effectLst>
              </a:rPr>
              <a:t>bình</a:t>
            </a:r>
            <a:endParaRPr lang="en-US" sz="7200" b="1" spc="50" dirty="0">
              <a:ln w="11430"/>
              <a:solidFill>
                <a:srgbClr val="FF0000"/>
              </a:solidFill>
              <a:effectLst>
                <a:outerShdw blurRad="76200" dist="50800" dir="5400000" algn="tl" rotWithShape="0">
                  <a:srgbClr val="000000">
                    <a:alpha val="65000"/>
                  </a:srgbClr>
                </a:outerShdw>
              </a:effectLst>
            </a:endParaRPr>
          </a:p>
          <a:p>
            <a:pPr algn="ctr">
              <a:defRPr/>
            </a:pPr>
            <a:r>
              <a:rPr lang="en-US" sz="5400" b="1" spc="50" dirty="0">
                <a:ln w="11430"/>
                <a:solidFill>
                  <a:srgbClr val="FF0000"/>
                </a:soli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3692823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381000"/>
            <a:ext cx="8839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marL="0" indent="0" eaLnBrk="1" hangingPunct="1">
              <a:spcBef>
                <a:spcPct val="20000"/>
              </a:spcBef>
              <a:buClr>
                <a:schemeClr val="accent1"/>
              </a:buClr>
              <a:buSzPct val="75000"/>
              <a:defRPr/>
            </a:pPr>
            <a:r>
              <a:rPr kumimoji="1" lang="en-US" sz="2800" b="1" i="1" smtClean="0">
                <a:latin typeface="Verdana" pitchFamily="34" charset="0"/>
              </a:rPr>
              <a:t> Bài 2 : Những hành động, việc làm nào dưới đây thể hiện lòng yêu hòa bình?</a:t>
            </a:r>
          </a:p>
          <a:p>
            <a:pPr marL="398463" indent="-279400" eaLnBrk="1" hangingPunct="1">
              <a:spcBef>
                <a:spcPct val="20000"/>
              </a:spcBef>
              <a:buClr>
                <a:schemeClr val="accent1"/>
              </a:buClr>
              <a:buSzPct val="75000"/>
              <a:defRPr/>
            </a:pPr>
            <a:r>
              <a:rPr kumimoji="1" lang="en-US" sz="2800" b="1" smtClean="0">
                <a:solidFill>
                  <a:srgbClr val="CC6600"/>
                </a:solidFill>
                <a:latin typeface="Verdana" pitchFamily="34" charset="0"/>
              </a:rPr>
              <a:t> </a:t>
            </a:r>
            <a:r>
              <a:rPr kumimoji="1" lang="en-US" sz="3600" b="1" smtClean="0">
                <a:solidFill>
                  <a:srgbClr val="0000FF"/>
                </a:solidFill>
              </a:rPr>
              <a:t>a, Thích chơi và cổ vũ cho các trò chơi bạo lực.</a:t>
            </a:r>
          </a:p>
          <a:p>
            <a:pPr marL="398463" indent="-279400" eaLnBrk="1" hangingPunct="1">
              <a:spcBef>
                <a:spcPct val="20000"/>
              </a:spcBef>
              <a:buClr>
                <a:schemeClr val="accent1"/>
              </a:buClr>
              <a:buSzPct val="75000"/>
              <a:defRPr/>
            </a:pPr>
            <a:r>
              <a:rPr kumimoji="1" lang="en-US" sz="3600" b="1" smtClean="0">
                <a:solidFill>
                  <a:srgbClr val="008000"/>
                </a:solidFill>
              </a:rPr>
              <a:t> </a:t>
            </a:r>
            <a:r>
              <a:rPr kumimoji="1" lang="en-US" sz="3600" b="1" smtClean="0">
                <a:solidFill>
                  <a:srgbClr val="0000FF"/>
                </a:solidFill>
              </a:rPr>
              <a:t>b, Biết thương lượng, đối thoại để giải quyết mâu thuẫn.</a:t>
            </a:r>
          </a:p>
          <a:p>
            <a:pPr marL="398463" indent="-279400" eaLnBrk="1" hangingPunct="1">
              <a:spcBef>
                <a:spcPct val="20000"/>
              </a:spcBef>
              <a:buClr>
                <a:schemeClr val="accent1"/>
              </a:buClr>
              <a:buSzPct val="75000"/>
              <a:defRPr/>
            </a:pPr>
            <a:r>
              <a:rPr kumimoji="1" lang="en-US" sz="3600" b="1" smtClean="0">
                <a:solidFill>
                  <a:srgbClr val="0000FF"/>
                </a:solidFill>
              </a:rPr>
              <a:t> c, Đoàn kết, hữu nghị với các dân tộc khác.</a:t>
            </a:r>
          </a:p>
          <a:p>
            <a:pPr marL="398463" indent="-279400" eaLnBrk="1" hangingPunct="1">
              <a:spcBef>
                <a:spcPct val="20000"/>
              </a:spcBef>
              <a:buClr>
                <a:schemeClr val="accent1"/>
              </a:buClr>
              <a:buSzPct val="75000"/>
              <a:defRPr/>
            </a:pPr>
            <a:r>
              <a:rPr kumimoji="1" lang="en-US" sz="3600" b="1" smtClean="0">
                <a:solidFill>
                  <a:srgbClr val="0000FF"/>
                </a:solidFill>
              </a:rPr>
              <a:t> d, Thích dùng bạo lực với người khác.</a:t>
            </a:r>
          </a:p>
        </p:txBody>
      </p:sp>
      <p:sp>
        <p:nvSpPr>
          <p:cNvPr id="15363" name="Oval 1"/>
          <p:cNvSpPr>
            <a:spLocks noChangeArrowheads="1"/>
          </p:cNvSpPr>
          <p:nvPr/>
        </p:nvSpPr>
        <p:spPr bwMode="auto">
          <a:xfrm>
            <a:off x="155575" y="2514600"/>
            <a:ext cx="762000" cy="762000"/>
          </a:xfrm>
          <a:prstGeom prst="ellipse">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5364" name="Oval 7"/>
          <p:cNvSpPr>
            <a:spLocks noChangeArrowheads="1"/>
          </p:cNvSpPr>
          <p:nvPr/>
        </p:nvSpPr>
        <p:spPr bwMode="auto">
          <a:xfrm>
            <a:off x="152400" y="3700463"/>
            <a:ext cx="762000" cy="762000"/>
          </a:xfrm>
          <a:prstGeom prst="ellipse">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cxnSp>
        <p:nvCxnSpPr>
          <p:cNvPr id="15365" name="Straight Connector 9"/>
          <p:cNvCxnSpPr>
            <a:cxnSpLocks noChangeShapeType="1"/>
          </p:cNvCxnSpPr>
          <p:nvPr/>
        </p:nvCxnSpPr>
        <p:spPr bwMode="auto">
          <a:xfrm>
            <a:off x="1676400" y="838200"/>
            <a:ext cx="5486400"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6" name="Straight Connector 11"/>
          <p:cNvCxnSpPr>
            <a:cxnSpLocks noChangeShapeType="1"/>
          </p:cNvCxnSpPr>
          <p:nvPr/>
        </p:nvCxnSpPr>
        <p:spPr bwMode="auto">
          <a:xfrm>
            <a:off x="1984375" y="1263650"/>
            <a:ext cx="5407025"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00322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762000" y="4679950"/>
            <a:ext cx="8153400" cy="954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2800"/>
              <a:t>  Giàn khoan  981 của Trung Quốc đã từng xâm phạm trái phép vùng đặc quyền kinh tế Việt Nam năm 2014.</a:t>
            </a:r>
          </a:p>
        </p:txBody>
      </p:sp>
      <p:pic>
        <p:nvPicPr>
          <p:cNvPr id="16387" name="Picture 2" descr="Trung Quốc đưa giàn khoan Hải Dương 981 vào biển Đông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9342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a:off x="685800" y="5599113"/>
            <a:ext cx="7950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sz="2800"/>
              <a:t>  </a:t>
            </a:r>
            <a:r>
              <a:rPr lang="vi-VN" altLang="en-US" sz="2800"/>
              <a:t>Sau 75 ngày</a:t>
            </a:r>
            <a:r>
              <a:rPr lang="en-US" altLang="en-US" sz="2800"/>
              <a:t> bị dư luận thế giới lên án</a:t>
            </a:r>
            <a:r>
              <a:rPr lang="vi-VN" altLang="en-US" sz="2800"/>
              <a:t>, Trung</a:t>
            </a:r>
            <a:r>
              <a:rPr lang="en-US" altLang="en-US" sz="2800"/>
              <a:t> Q</a:t>
            </a:r>
            <a:r>
              <a:rPr lang="vi-VN" altLang="en-US" sz="2800"/>
              <a:t>uốc </a:t>
            </a:r>
            <a:endParaRPr lang="en-US" altLang="en-US" sz="2800"/>
          </a:p>
          <a:p>
            <a:r>
              <a:rPr lang="vi-VN" altLang="en-US" sz="2800"/>
              <a:t>rút </a:t>
            </a:r>
            <a:r>
              <a:rPr lang="en-US" altLang="en-US" sz="2800"/>
              <a:t>giàn khoan ra khỏi lãnh thổ nước ta</a:t>
            </a:r>
          </a:p>
        </p:txBody>
      </p:sp>
    </p:spTree>
    <p:extLst>
      <p:ext uri="{BB962C8B-B14F-4D97-AF65-F5344CB8AC3E}">
        <p14:creationId xmlns:p14="http://schemas.microsoft.com/office/powerpoint/2010/main" val="336211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844550"/>
            <a:ext cx="4389437"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vietnamtourism.gov.vn/images/HNviHoabinh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771900"/>
            <a:ext cx="44069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Copy of anti-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844550"/>
            <a:ext cx="42672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Buá»i giao lÆ°u áº¥n tÆ°á»£ng giá»¯a TrÆ°á»ng Quá»c táº¿ Ã ChÃ¢u vÃ  TrÆ°á»ng Essington School Darwi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3771900"/>
            <a:ext cx="44069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WordArt 9"/>
          <p:cNvSpPr>
            <a:spLocks noChangeArrowheads="1" noChangeShapeType="1" noTextEdit="1"/>
          </p:cNvSpPr>
          <p:nvPr/>
        </p:nvSpPr>
        <p:spPr bwMode="auto">
          <a:xfrm>
            <a:off x="762000" y="152400"/>
            <a:ext cx="7848600" cy="523875"/>
          </a:xfrm>
          <a:prstGeom prst="rect">
            <a:avLst/>
          </a:prstGeom>
        </p:spPr>
        <p:txBody>
          <a:bodyPr wrap="none" fromWordArt="1">
            <a:prstTxWarp prst="textPlain">
              <a:avLst>
                <a:gd name="adj" fmla="val 50000"/>
              </a:avLst>
            </a:prstTxWarp>
          </a:bodyPr>
          <a:lstStyle/>
          <a:p>
            <a:pPr algn="ctr"/>
            <a:r>
              <a:rPr lang="vi-VN"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Những hoạt động vì hòa bình</a:t>
            </a:r>
            <a:endParaRPr lang="en-US"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p:txBody>
      </p:sp>
    </p:spTree>
    <p:extLst>
      <p:ext uri="{BB962C8B-B14F-4D97-AF65-F5344CB8AC3E}">
        <p14:creationId xmlns:p14="http://schemas.microsoft.com/office/powerpoint/2010/main" val="254236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Káº¿t quáº£ hÃ¬nh áº£nh cho giao luu vÄn nghá» voi asian"/>
          <p:cNvPicPr>
            <a:picLocks noChangeAspect="1" noChangeArrowheads="1"/>
          </p:cNvPicPr>
          <p:nvPr/>
        </p:nvPicPr>
        <p:blipFill>
          <a:blip r:embed="rId2"/>
          <a:srcRect t="17342" b="14911"/>
          <a:stretch>
            <a:fillRect/>
          </a:stretch>
        </p:blipFill>
        <p:spPr bwMode="auto">
          <a:xfrm>
            <a:off x="207963" y="909638"/>
            <a:ext cx="4287837" cy="2671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483" name="Picture 6" descr="HÃ¬nh áº£nh cÃ³ liÃªn quan"/>
          <p:cNvPicPr>
            <a:picLocks noChangeAspect="1" noChangeArrowheads="1"/>
          </p:cNvPicPr>
          <p:nvPr/>
        </p:nvPicPr>
        <p:blipFill rotWithShape="1">
          <a:blip r:embed="rId3"/>
          <a:srcRect l="18536" b="12874"/>
          <a:stretch/>
        </p:blipFill>
        <p:spPr bwMode="auto">
          <a:xfrm>
            <a:off x="4724400" y="914400"/>
            <a:ext cx="414813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http://vietnamtourism.gov.vn/images/HNviHoabinh3.jpg"/>
          <p:cNvPicPr>
            <a:picLocks noChangeAspect="1" noChangeArrowheads="1"/>
          </p:cNvPicPr>
          <p:nvPr/>
        </p:nvPicPr>
        <p:blipFill>
          <a:blip r:embed="rId4"/>
          <a:srcRect/>
          <a:stretch>
            <a:fillRect/>
          </a:stretch>
        </p:blipFill>
        <p:spPr bwMode="auto">
          <a:xfrm>
            <a:off x="188913" y="3763963"/>
            <a:ext cx="4306887" cy="2859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http://vietnamtourism.gov.vn/images/HNviHoabinh7.jpg"/>
          <p:cNvPicPr>
            <a:picLocks noChangeAspect="1" noChangeArrowheads="1"/>
          </p:cNvPicPr>
          <p:nvPr/>
        </p:nvPicPr>
        <p:blipFill>
          <a:blip r:embed="rId5"/>
          <a:srcRect/>
          <a:stretch>
            <a:fillRect/>
          </a:stretch>
        </p:blipFill>
        <p:spPr bwMode="auto">
          <a:xfrm>
            <a:off x="4724400" y="3763963"/>
            <a:ext cx="4148138" cy="2865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8" name="WordArt 9"/>
          <p:cNvSpPr>
            <a:spLocks noChangeArrowheads="1" noChangeShapeType="1" noTextEdit="1"/>
          </p:cNvSpPr>
          <p:nvPr/>
        </p:nvSpPr>
        <p:spPr bwMode="auto">
          <a:xfrm>
            <a:off x="762000" y="152400"/>
            <a:ext cx="7848600" cy="523875"/>
          </a:xfrm>
          <a:prstGeom prst="rect">
            <a:avLst/>
          </a:prstGeom>
        </p:spPr>
        <p:txBody>
          <a:bodyPr wrap="none" fromWordArt="1">
            <a:prstTxWarp prst="textPlain">
              <a:avLst>
                <a:gd name="adj" fmla="val 50000"/>
              </a:avLst>
            </a:prstTxWarp>
          </a:bodyPr>
          <a:lstStyle/>
          <a:p>
            <a:pPr algn="ctr"/>
            <a:r>
              <a:rPr lang="vi-VN"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Những hoạt động vì hòa bình</a:t>
            </a:r>
            <a:endParaRPr lang="en-US"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p:txBody>
      </p:sp>
    </p:spTree>
    <p:extLst>
      <p:ext uri="{BB962C8B-B14F-4D97-AF65-F5344CB8AC3E}">
        <p14:creationId xmlns:p14="http://schemas.microsoft.com/office/powerpoint/2010/main" val="2209785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76200"/>
            <a:ext cx="8991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eaLnBrk="1" hangingPunct="1">
              <a:spcBef>
                <a:spcPct val="20000"/>
              </a:spcBef>
              <a:buClr>
                <a:schemeClr val="accent1"/>
              </a:buClr>
              <a:buSzPct val="75000"/>
            </a:pPr>
            <a:endParaRPr kumimoji="1" lang="en-US" altLang="en-US" sz="3000" b="1" i="1"/>
          </a:p>
          <a:p>
            <a:pPr eaLnBrk="1" hangingPunct="1">
              <a:spcBef>
                <a:spcPct val="20000"/>
              </a:spcBef>
              <a:buClr>
                <a:schemeClr val="accent1"/>
              </a:buClr>
              <a:buSzPct val="75000"/>
            </a:pPr>
            <a:endParaRPr kumimoji="1" lang="en-US" altLang="en-US" sz="1600" b="1" i="1">
              <a:solidFill>
                <a:srgbClr val="FF0000"/>
              </a:solidFill>
            </a:endParaRPr>
          </a:p>
          <a:p>
            <a:pPr eaLnBrk="1" hangingPunct="1">
              <a:spcBef>
                <a:spcPct val="20000"/>
              </a:spcBef>
              <a:buClr>
                <a:schemeClr val="accent1"/>
              </a:buClr>
              <a:buSzPct val="75000"/>
            </a:pPr>
            <a:r>
              <a:rPr kumimoji="1" lang="en-US" altLang="en-US" sz="3000" b="1">
                <a:solidFill>
                  <a:srgbClr val="FF0000"/>
                </a:solidFill>
              </a:rPr>
              <a:t>a. </a:t>
            </a:r>
            <a:r>
              <a:rPr kumimoji="1" lang="en-US" altLang="en-US" sz="3000" b="1"/>
              <a:t>Đi bộ vì hòa bình.</a:t>
            </a:r>
          </a:p>
          <a:p>
            <a:pPr eaLnBrk="1" hangingPunct="1">
              <a:spcBef>
                <a:spcPct val="20000"/>
              </a:spcBef>
              <a:buClr>
                <a:schemeClr val="accent1"/>
              </a:buClr>
              <a:buSzPct val="75000"/>
            </a:pPr>
            <a:r>
              <a:rPr kumimoji="1" lang="en-US" altLang="en-US" sz="3000" b="1">
                <a:solidFill>
                  <a:srgbClr val="FF0000"/>
                </a:solidFill>
              </a:rPr>
              <a:t>b. </a:t>
            </a:r>
            <a:r>
              <a:rPr kumimoji="1" lang="en-US" altLang="en-US" sz="3000" b="1"/>
              <a:t>Vẽ tranh về chủ đề “Em yêu hòa bình”</a:t>
            </a:r>
          </a:p>
          <a:p>
            <a:pPr eaLnBrk="1" hangingPunct="1">
              <a:spcBef>
                <a:spcPct val="20000"/>
              </a:spcBef>
              <a:buClr>
                <a:schemeClr val="accent1"/>
              </a:buClr>
              <a:buSzPct val="75000"/>
            </a:pPr>
            <a:r>
              <a:rPr kumimoji="1" lang="en-US" altLang="en-US" sz="3000" b="1">
                <a:solidFill>
                  <a:srgbClr val="FF0000"/>
                </a:solidFill>
              </a:rPr>
              <a:t>c. </a:t>
            </a:r>
            <a:r>
              <a:rPr kumimoji="1" lang="en-US" altLang="en-US" sz="3000" b="1"/>
              <a:t>Diễn đàn “Trẻ em vì một thế giới không còn chiến tranh”.</a:t>
            </a:r>
          </a:p>
          <a:p>
            <a:pPr eaLnBrk="1" hangingPunct="1">
              <a:spcBef>
                <a:spcPct val="20000"/>
              </a:spcBef>
              <a:buClr>
                <a:schemeClr val="accent1"/>
              </a:buClr>
              <a:buSzPct val="75000"/>
            </a:pPr>
            <a:r>
              <a:rPr kumimoji="1" lang="en-US" altLang="en-US" sz="3000" b="1">
                <a:solidFill>
                  <a:srgbClr val="FF0000"/>
                </a:solidFill>
              </a:rPr>
              <a:t>d. </a:t>
            </a:r>
            <a:r>
              <a:rPr kumimoji="1" lang="en-US" altLang="en-US" sz="3000" b="1"/>
              <a:t>Mít tinh, lấy chữ kí phản đối chiến tranh xâm lược.</a:t>
            </a:r>
          </a:p>
          <a:p>
            <a:pPr eaLnBrk="1" hangingPunct="1">
              <a:spcBef>
                <a:spcPct val="20000"/>
              </a:spcBef>
              <a:buClr>
                <a:schemeClr val="accent1"/>
              </a:buClr>
              <a:buSzPct val="75000"/>
            </a:pPr>
            <a:r>
              <a:rPr kumimoji="1" lang="vi-VN" altLang="en-US" sz="3000" b="1">
                <a:solidFill>
                  <a:srgbClr val="FF0000"/>
                </a:solidFill>
              </a:rPr>
              <a:t>đ</a:t>
            </a:r>
            <a:r>
              <a:rPr kumimoji="1" lang="en-US" altLang="en-US" sz="3000" b="1">
                <a:solidFill>
                  <a:srgbClr val="FF0000"/>
                </a:solidFill>
              </a:rPr>
              <a:t>. </a:t>
            </a:r>
            <a:r>
              <a:rPr kumimoji="1" lang="en-US" altLang="en-US" sz="3000" b="1"/>
              <a:t>Viết thư, gửi quà ủng hộ trẻ em và nhân dân các vùng có chiến tranh.</a:t>
            </a:r>
          </a:p>
          <a:p>
            <a:pPr eaLnBrk="1" hangingPunct="1">
              <a:spcBef>
                <a:spcPct val="20000"/>
              </a:spcBef>
              <a:buClr>
                <a:schemeClr val="accent1"/>
              </a:buClr>
              <a:buSzPct val="75000"/>
            </a:pPr>
            <a:r>
              <a:rPr kumimoji="1" lang="en-US" altLang="en-US" sz="3000" b="1">
                <a:solidFill>
                  <a:srgbClr val="FF0000"/>
                </a:solidFill>
              </a:rPr>
              <a:t>e. </a:t>
            </a:r>
            <a:r>
              <a:rPr kumimoji="1" lang="en-US" altLang="en-US" sz="3000" b="1"/>
              <a:t>Giao lưu với thiếu nhi quốc tế.</a:t>
            </a:r>
          </a:p>
          <a:p>
            <a:pPr eaLnBrk="1" hangingPunct="1">
              <a:spcBef>
                <a:spcPct val="20000"/>
              </a:spcBef>
              <a:buClr>
                <a:schemeClr val="accent1"/>
              </a:buClr>
              <a:buSzPct val="75000"/>
            </a:pPr>
            <a:r>
              <a:rPr kumimoji="1" lang="en-US" altLang="en-US" sz="3000" b="1">
                <a:solidFill>
                  <a:srgbClr val="FF0000"/>
                </a:solidFill>
              </a:rPr>
              <a:t>g. </a:t>
            </a:r>
            <a:r>
              <a:rPr kumimoji="1" lang="en-US" altLang="en-US" sz="3000" b="1"/>
              <a:t>Viết thư kết bạn với thiếu nhi các địa phương khác, các nước khác.</a:t>
            </a:r>
          </a:p>
          <a:p>
            <a:pPr eaLnBrk="1" hangingPunct="1">
              <a:spcBef>
                <a:spcPct val="20000"/>
              </a:spcBef>
              <a:buClr>
                <a:schemeClr val="accent1"/>
              </a:buClr>
              <a:buSzPct val="75000"/>
            </a:pPr>
            <a:r>
              <a:rPr kumimoji="1" lang="en-US" altLang="en-US" sz="3000" b="1"/>
              <a:t>……</a:t>
            </a:r>
          </a:p>
        </p:txBody>
      </p:sp>
      <p:sp>
        <p:nvSpPr>
          <p:cNvPr id="2" name="Rectangle 1"/>
          <p:cNvSpPr/>
          <p:nvPr/>
        </p:nvSpPr>
        <p:spPr>
          <a:xfrm>
            <a:off x="186466" y="0"/>
            <a:ext cx="865974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kumimoji="1" lang="en-US" sz="5400" b="1" i="1">
                <a:ln w="11430"/>
                <a:solidFill>
                  <a:srgbClr val="FF0000"/>
                </a:solidFill>
                <a:effectLst>
                  <a:outerShdw blurRad="50800" dist="39000" dir="5460000" algn="tl">
                    <a:srgbClr val="000000">
                      <a:alpha val="38000"/>
                    </a:srgbClr>
                  </a:outerShdw>
                </a:effectLst>
              </a:rPr>
              <a:t>Những hoạt động vì hòa bình</a:t>
            </a:r>
            <a:endParaRPr lang="en-US" sz="5400" b="1">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6079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hÃ¬nh n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idx="4294967295"/>
          </p:nvPr>
        </p:nvSpPr>
        <p:spPr>
          <a:noFill/>
        </p:spPr>
        <p:txBody>
          <a:bodyPr/>
          <a:lstStyle/>
          <a:p>
            <a:r>
              <a:rPr lang="en-US" altLang="en-US" sz="4800" b="1" smtClean="0"/>
              <a:t>Trò chơi </a:t>
            </a:r>
            <a:r>
              <a:rPr lang="en-US" altLang="en-US" sz="4800" b="1" smtClean="0">
                <a:solidFill>
                  <a:srgbClr val="FF0000"/>
                </a:solidFill>
              </a:rPr>
              <a:t>AI THÔNG MINH ?</a:t>
            </a:r>
          </a:p>
        </p:txBody>
      </p:sp>
      <p:sp>
        <p:nvSpPr>
          <p:cNvPr id="51205" name="Rectangle 5"/>
          <p:cNvSpPr>
            <a:spLocks noChangeArrowheads="1"/>
          </p:cNvSpPr>
          <p:nvPr/>
        </p:nvSpPr>
        <p:spPr bwMode="auto">
          <a:xfrm>
            <a:off x="152400" y="3124200"/>
            <a:ext cx="1828800" cy="1676400"/>
          </a:xfrm>
          <a:prstGeom prst="rect">
            <a:avLst/>
          </a:prstGeom>
          <a:solidFill>
            <a:srgbClr val="CC3399"/>
          </a:solidFill>
          <a:ln w="9525">
            <a:solidFill>
              <a:schemeClr val="tx1"/>
            </a:solidFill>
            <a:miter lim="800000"/>
            <a:headEnd/>
            <a:tailEnd/>
          </a:ln>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en-US" altLang="en-US" sz="4400" b="1"/>
              <a:t>3</a:t>
            </a:r>
          </a:p>
        </p:txBody>
      </p:sp>
      <p:sp>
        <p:nvSpPr>
          <p:cNvPr id="51206" name="Rectangle 6"/>
          <p:cNvSpPr>
            <a:spLocks noChangeArrowheads="1"/>
          </p:cNvSpPr>
          <p:nvPr/>
        </p:nvSpPr>
        <p:spPr bwMode="auto">
          <a:xfrm>
            <a:off x="1981200" y="3124200"/>
            <a:ext cx="1828800" cy="1676400"/>
          </a:xfrm>
          <a:prstGeom prst="rect">
            <a:avLst/>
          </a:prstGeom>
          <a:solidFill>
            <a:srgbClr val="66FFFF"/>
          </a:solidFill>
          <a:ln w="9525">
            <a:solidFill>
              <a:schemeClr val="tx1"/>
            </a:solidFill>
            <a:miter lim="800000"/>
            <a:headEnd/>
            <a:tailEnd/>
          </a:ln>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en-US" altLang="en-US" sz="4400" b="1"/>
              <a:t>4</a:t>
            </a:r>
          </a:p>
        </p:txBody>
      </p:sp>
      <p:sp>
        <p:nvSpPr>
          <p:cNvPr id="51207" name="Rectangle 7"/>
          <p:cNvSpPr>
            <a:spLocks noChangeArrowheads="1"/>
          </p:cNvSpPr>
          <p:nvPr/>
        </p:nvSpPr>
        <p:spPr bwMode="auto">
          <a:xfrm>
            <a:off x="1981200" y="1447800"/>
            <a:ext cx="1828800" cy="1676400"/>
          </a:xfrm>
          <a:prstGeom prst="rect">
            <a:avLst/>
          </a:prstGeom>
          <a:solidFill>
            <a:srgbClr val="F8AE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en-US" altLang="en-US" sz="4400" b="1"/>
              <a:t>2</a:t>
            </a:r>
          </a:p>
        </p:txBody>
      </p:sp>
      <p:sp>
        <p:nvSpPr>
          <p:cNvPr id="51208" name="Rectangle 8"/>
          <p:cNvSpPr>
            <a:spLocks noChangeArrowheads="1"/>
          </p:cNvSpPr>
          <p:nvPr/>
        </p:nvSpPr>
        <p:spPr bwMode="auto">
          <a:xfrm>
            <a:off x="152400" y="1447800"/>
            <a:ext cx="1828800" cy="1676400"/>
          </a:xfrm>
          <a:prstGeom prst="rect">
            <a:avLst/>
          </a:prstGeom>
          <a:solidFill>
            <a:srgbClr val="FFFF00"/>
          </a:solidFill>
          <a:ln w="9525">
            <a:solidFill>
              <a:schemeClr val="tx1"/>
            </a:solidFill>
            <a:miter lim="800000"/>
            <a:headEnd/>
            <a:tailEnd/>
          </a:ln>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en-US" altLang="en-US" sz="4400" b="1"/>
              <a:t>1</a:t>
            </a:r>
          </a:p>
        </p:txBody>
      </p:sp>
      <p:sp>
        <p:nvSpPr>
          <p:cNvPr id="51212" name="Rectangle 12"/>
          <p:cNvSpPr>
            <a:spLocks noChangeArrowheads="1"/>
          </p:cNvSpPr>
          <p:nvPr/>
        </p:nvSpPr>
        <p:spPr bwMode="auto">
          <a:xfrm>
            <a:off x="3962400" y="1371600"/>
            <a:ext cx="5181600" cy="5029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spcBef>
                <a:spcPct val="50000"/>
              </a:spcBef>
            </a:pPr>
            <a:r>
              <a:rPr lang="en-US" altLang="en-US" sz="4000" b="1">
                <a:solidFill>
                  <a:srgbClr val="0000CC"/>
                </a:solidFill>
              </a:rPr>
              <a:t>Em hãy nêu tên</a:t>
            </a:r>
          </a:p>
          <a:p>
            <a:pPr algn="ctr">
              <a:spcBef>
                <a:spcPct val="50000"/>
              </a:spcBef>
            </a:pPr>
            <a:r>
              <a:rPr lang="en-US" altLang="en-US" sz="4000" b="1">
                <a:solidFill>
                  <a:srgbClr val="0000CC"/>
                </a:solidFill>
              </a:rPr>
              <a:t> bài hát có nội dung </a:t>
            </a:r>
          </a:p>
          <a:p>
            <a:pPr algn="ctr">
              <a:spcBef>
                <a:spcPct val="50000"/>
              </a:spcBef>
            </a:pPr>
            <a:r>
              <a:rPr lang="en-US" altLang="en-US" sz="4000" b="1">
                <a:solidFill>
                  <a:srgbClr val="0000CC"/>
                </a:solidFill>
              </a:rPr>
              <a:t>như hình ảnh sau</a:t>
            </a:r>
          </a:p>
          <a:p>
            <a:pPr algn="ctr">
              <a:spcBef>
                <a:spcPct val="50000"/>
              </a:spcBef>
            </a:pPr>
            <a:endParaRPr lang="en-US" altLang="en-US" sz="4000" b="1">
              <a:solidFill>
                <a:srgbClr val="0000CC"/>
              </a:solidFill>
            </a:endParaRPr>
          </a:p>
          <a:p>
            <a:pPr algn="ctr">
              <a:spcBef>
                <a:spcPct val="50000"/>
              </a:spcBef>
            </a:pPr>
            <a:endParaRPr lang="en-US" altLang="en-US" sz="4000" b="1">
              <a:solidFill>
                <a:srgbClr val="0000CC"/>
              </a:solidFill>
            </a:endParaRPr>
          </a:p>
          <a:p>
            <a:pPr algn="ctr"/>
            <a:endParaRPr lang="en-US" altLang="en-US" sz="4000">
              <a:solidFill>
                <a:srgbClr val="0000CC"/>
              </a:solidFill>
            </a:endParaRPr>
          </a:p>
        </p:txBody>
      </p:sp>
      <p:pic>
        <p:nvPicPr>
          <p:cNvPr id="51213" name="Picture 13" descr="worl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08463"/>
            <a:ext cx="2286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Rectangle 14"/>
          <p:cNvSpPr>
            <a:spLocks noChangeArrowheads="1"/>
          </p:cNvSpPr>
          <p:nvPr/>
        </p:nvSpPr>
        <p:spPr bwMode="auto">
          <a:xfrm>
            <a:off x="3990975" y="1519238"/>
            <a:ext cx="5181600" cy="33623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spcBef>
                <a:spcPct val="50000"/>
              </a:spcBef>
            </a:pPr>
            <a:r>
              <a:rPr lang="en-US" altLang="en-US" sz="4000" b="1">
                <a:solidFill>
                  <a:srgbClr val="FF0000"/>
                </a:solidFill>
              </a:rPr>
              <a:t>Ngày hòa bình</a:t>
            </a:r>
          </a:p>
          <a:p>
            <a:pPr algn="ctr">
              <a:spcBef>
                <a:spcPct val="50000"/>
              </a:spcBef>
            </a:pPr>
            <a:r>
              <a:rPr lang="en-US" altLang="en-US" sz="4000" b="1">
                <a:solidFill>
                  <a:srgbClr val="FF0000"/>
                </a:solidFill>
              </a:rPr>
              <a:t> thế giới là ngày ……</a:t>
            </a:r>
            <a:endParaRPr lang="en-US" altLang="en-US" sz="4000">
              <a:solidFill>
                <a:srgbClr val="FF0000"/>
              </a:solidFill>
            </a:endParaRPr>
          </a:p>
        </p:txBody>
      </p:sp>
      <p:sp>
        <p:nvSpPr>
          <p:cNvPr id="51215" name="Rectangle 15"/>
          <p:cNvSpPr>
            <a:spLocks noChangeArrowheads="1"/>
          </p:cNvSpPr>
          <p:nvPr/>
        </p:nvSpPr>
        <p:spPr bwMode="auto">
          <a:xfrm>
            <a:off x="3924300" y="1354138"/>
            <a:ext cx="5219700" cy="33909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spcBef>
                <a:spcPct val="50000"/>
              </a:spcBef>
            </a:pPr>
            <a:endParaRPr lang="en-US" altLang="en-US" sz="3600" b="1">
              <a:solidFill>
                <a:srgbClr val="FF0000"/>
              </a:solidFill>
            </a:endParaRPr>
          </a:p>
          <a:p>
            <a:pPr algn="ctr">
              <a:spcBef>
                <a:spcPct val="50000"/>
              </a:spcBef>
            </a:pPr>
            <a:r>
              <a:rPr lang="en-US" altLang="en-US" sz="3600" b="1">
                <a:solidFill>
                  <a:srgbClr val="FF0000"/>
                </a:solidFill>
              </a:rPr>
              <a:t>Tượng đài tưởng nhớ </a:t>
            </a:r>
          </a:p>
          <a:p>
            <a:pPr algn="ctr">
              <a:spcBef>
                <a:spcPct val="50000"/>
              </a:spcBef>
            </a:pPr>
            <a:r>
              <a:rPr lang="en-US" altLang="en-US" sz="3600" b="1">
                <a:solidFill>
                  <a:srgbClr val="FF0000"/>
                </a:solidFill>
              </a:rPr>
              <a:t>những nạn nhân</a:t>
            </a:r>
          </a:p>
          <a:p>
            <a:pPr algn="ctr">
              <a:spcBef>
                <a:spcPct val="50000"/>
              </a:spcBef>
            </a:pPr>
            <a:r>
              <a:rPr lang="en-US" altLang="en-US" sz="3600" b="1">
                <a:solidFill>
                  <a:srgbClr val="FF0000"/>
                </a:solidFill>
              </a:rPr>
              <a:t> bom nguyên tử ở Nhật </a:t>
            </a:r>
          </a:p>
          <a:p>
            <a:pPr algn="ctr">
              <a:spcBef>
                <a:spcPct val="50000"/>
              </a:spcBef>
            </a:pPr>
            <a:r>
              <a:rPr lang="en-US" altLang="en-US" sz="3600" b="1">
                <a:solidFill>
                  <a:srgbClr val="FF0000"/>
                </a:solidFill>
              </a:rPr>
              <a:t>có ghi dòng chữ gì?</a:t>
            </a:r>
            <a:endParaRPr lang="en-US" altLang="en-US" sz="4000" b="1">
              <a:solidFill>
                <a:srgbClr val="FF0000"/>
              </a:solidFill>
            </a:endParaRPr>
          </a:p>
          <a:p>
            <a:pPr algn="ctr"/>
            <a:endParaRPr lang="en-US" altLang="en-US" sz="4000">
              <a:solidFill>
                <a:srgbClr val="FF0000"/>
              </a:solidFill>
            </a:endParaRPr>
          </a:p>
        </p:txBody>
      </p:sp>
      <p:sp>
        <p:nvSpPr>
          <p:cNvPr id="51216" name="Rectangle 16"/>
          <p:cNvSpPr>
            <a:spLocks noChangeArrowheads="1"/>
          </p:cNvSpPr>
          <p:nvPr/>
        </p:nvSpPr>
        <p:spPr bwMode="auto">
          <a:xfrm>
            <a:off x="3962400" y="1447800"/>
            <a:ext cx="5181600" cy="33401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spcBef>
                <a:spcPct val="50000"/>
              </a:spcBef>
            </a:pPr>
            <a:r>
              <a:rPr lang="en-US" altLang="en-US" sz="4000" b="1">
                <a:solidFill>
                  <a:srgbClr val="FF0000"/>
                </a:solidFill>
              </a:rPr>
              <a:t>Loài chim nào </a:t>
            </a:r>
          </a:p>
          <a:p>
            <a:pPr algn="ctr">
              <a:spcBef>
                <a:spcPct val="50000"/>
              </a:spcBef>
            </a:pPr>
            <a:r>
              <a:rPr lang="en-US" altLang="en-US" sz="4000" b="1">
                <a:solidFill>
                  <a:srgbClr val="FF0000"/>
                </a:solidFill>
              </a:rPr>
              <a:t>tượng trưng cho </a:t>
            </a:r>
          </a:p>
          <a:p>
            <a:pPr algn="ctr">
              <a:spcBef>
                <a:spcPct val="50000"/>
              </a:spcBef>
            </a:pPr>
            <a:r>
              <a:rPr lang="en-US" altLang="en-US" sz="4000" b="1">
                <a:solidFill>
                  <a:srgbClr val="FF0000"/>
                </a:solidFill>
              </a:rPr>
              <a:t>hòa bình?</a:t>
            </a:r>
            <a:endParaRPr lang="en-US" altLang="en-US" sz="4000">
              <a:solidFill>
                <a:srgbClr val="FF0000"/>
              </a:solidFill>
            </a:endParaRPr>
          </a:p>
        </p:txBody>
      </p:sp>
    </p:spTree>
    <p:extLst>
      <p:ext uri="{BB962C8B-B14F-4D97-AF65-F5344CB8AC3E}">
        <p14:creationId xmlns:p14="http://schemas.microsoft.com/office/powerpoint/2010/main" val="3002949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checkerboard(across)">
                                      <p:cBhvr>
                                        <p:cTn id="7" dur="500"/>
                                        <p:tgtEl>
                                          <p:spTgt spid="51212"/>
                                        </p:tgtEl>
                                      </p:cBhvr>
                                    </p:animEffect>
                                  </p:childTnLst>
                                </p:cTn>
                              </p:par>
                              <p:par>
                                <p:cTn id="8" presetID="6" presetClass="entr" presetSubtype="16" fill="hold" nodeType="withEffect">
                                  <p:stCondLst>
                                    <p:cond delay="0"/>
                                  </p:stCondLst>
                                  <p:childTnLst>
                                    <p:set>
                                      <p:cBhvr>
                                        <p:cTn id="9" dur="1" fill="hold">
                                          <p:stCondLst>
                                            <p:cond delay="0"/>
                                          </p:stCondLst>
                                        </p:cTn>
                                        <p:tgtEl>
                                          <p:spTgt spid="51213"/>
                                        </p:tgtEl>
                                        <p:attrNameLst>
                                          <p:attrName>style.visibility</p:attrName>
                                        </p:attrNameLst>
                                      </p:cBhvr>
                                      <p:to>
                                        <p:strVal val="visible"/>
                                      </p:to>
                                    </p:set>
                                    <p:animEffect transition="in" filter="circle(in)">
                                      <p:cBhvr>
                                        <p:cTn id="10" dur="2000"/>
                                        <p:tgtEl>
                                          <p:spTgt spid="512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51212"/>
                                        </p:tgtEl>
                                      </p:cBhvr>
                                    </p:animEffect>
                                    <p:set>
                                      <p:cBhvr>
                                        <p:cTn id="15" dur="1" fill="hold">
                                          <p:stCondLst>
                                            <p:cond delay="499"/>
                                          </p:stCondLst>
                                        </p:cTn>
                                        <p:tgtEl>
                                          <p:spTgt spid="51212"/>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51213"/>
                                        </p:tgtEl>
                                      </p:cBhvr>
                                    </p:animEffect>
                                    <p:set>
                                      <p:cBhvr>
                                        <p:cTn id="18" dur="1" fill="hold">
                                          <p:stCondLst>
                                            <p:cond delay="499"/>
                                          </p:stCondLst>
                                        </p:cTn>
                                        <p:tgtEl>
                                          <p:spTgt spid="51213"/>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51208"/>
                                        </p:tgtEl>
                                      </p:cBhvr>
                                    </p:animEffect>
                                    <p:set>
                                      <p:cBhvr>
                                        <p:cTn id="21" dur="1" fill="hold">
                                          <p:stCondLst>
                                            <p:cond delay="499"/>
                                          </p:stCondLst>
                                        </p:cTn>
                                        <p:tgtEl>
                                          <p:spTgt spid="51208"/>
                                        </p:tgtEl>
                                        <p:attrNameLst>
                                          <p:attrName>style.visibility</p:attrName>
                                        </p:attrNameLst>
                                      </p:cBhvr>
                                      <p:to>
                                        <p:strVal val="hidden"/>
                                      </p:to>
                                    </p:set>
                                  </p:childTnLst>
                                </p:cTn>
                              </p:par>
                            </p:childTnLst>
                          </p:cTn>
                        </p:par>
                      </p:childTnLst>
                    </p:cTn>
                  </p:par>
                </p:childTnLst>
              </p:cTn>
              <p:nextCondLst>
                <p:cond evt="onClick" delay="0">
                  <p:tgtEl>
                    <p:spTgt spid="51208"/>
                  </p:tgtEl>
                </p:cond>
              </p:nextCondLst>
            </p:seq>
            <p:seq concurrent="1" nextAc="seek">
              <p:cTn id="22" restart="whenNotActive" fill="hold" evtFilter="cancelBubble" nodeType="interactiveSeq">
                <p:stCondLst>
                  <p:cond evt="onClick" delay="0">
                    <p:tgtEl>
                      <p:spTgt spid="5120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6" presetClass="entr" presetSubtype="16" fill="hold" grpId="1" nodeType="clickEffect">
                                  <p:stCondLst>
                                    <p:cond delay="0"/>
                                  </p:stCondLst>
                                  <p:childTnLst>
                                    <p:set>
                                      <p:cBhvr>
                                        <p:cTn id="26" dur="1" fill="hold">
                                          <p:stCondLst>
                                            <p:cond delay="0"/>
                                          </p:stCondLst>
                                        </p:cTn>
                                        <p:tgtEl>
                                          <p:spTgt spid="51214"/>
                                        </p:tgtEl>
                                        <p:attrNameLst>
                                          <p:attrName>style.visibility</p:attrName>
                                        </p:attrNameLst>
                                      </p:cBhvr>
                                      <p:to>
                                        <p:strVal val="visible"/>
                                      </p:to>
                                    </p:set>
                                    <p:animEffect transition="in" filter="circle(in)">
                                      <p:cBhvr>
                                        <p:cTn id="27" dur="2000"/>
                                        <p:tgtEl>
                                          <p:spTgt spid="512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51214"/>
                                        </p:tgtEl>
                                      </p:cBhvr>
                                    </p:animEffect>
                                    <p:set>
                                      <p:cBhvr>
                                        <p:cTn id="32" dur="1" fill="hold">
                                          <p:stCondLst>
                                            <p:cond delay="499"/>
                                          </p:stCondLst>
                                        </p:cTn>
                                        <p:tgtEl>
                                          <p:spTgt spid="51214"/>
                                        </p:tgtEl>
                                        <p:attrNameLst>
                                          <p:attrName>style.visibility</p:attrName>
                                        </p:attrNameLst>
                                      </p:cBhvr>
                                      <p:to>
                                        <p:strVal val="hidden"/>
                                      </p:to>
                                    </p:set>
                                  </p:childTnLst>
                                </p:cTn>
                              </p:par>
                              <p:par>
                                <p:cTn id="33" presetID="4" presetClass="exit" presetSubtype="16" fill="hold" grpId="0" nodeType="withEffect">
                                  <p:stCondLst>
                                    <p:cond delay="0"/>
                                  </p:stCondLst>
                                  <p:childTnLst>
                                    <p:animEffect transition="out" filter="box(in)">
                                      <p:cBhvr>
                                        <p:cTn id="34" dur="500"/>
                                        <p:tgtEl>
                                          <p:spTgt spid="51207"/>
                                        </p:tgtEl>
                                      </p:cBhvr>
                                    </p:animEffect>
                                    <p:set>
                                      <p:cBhvr>
                                        <p:cTn id="35" dur="1" fill="hold">
                                          <p:stCondLst>
                                            <p:cond delay="499"/>
                                          </p:stCondLst>
                                        </p:cTn>
                                        <p:tgtEl>
                                          <p:spTgt spid="51207"/>
                                        </p:tgtEl>
                                        <p:attrNameLst>
                                          <p:attrName>style.visibility</p:attrName>
                                        </p:attrNameLst>
                                      </p:cBhvr>
                                      <p:to>
                                        <p:strVal val="hidden"/>
                                      </p:to>
                                    </p:set>
                                  </p:childTnLst>
                                </p:cTn>
                              </p:par>
                            </p:childTnLst>
                          </p:cTn>
                        </p:par>
                      </p:childTnLst>
                    </p:cTn>
                  </p:par>
                </p:childTnLst>
              </p:cTn>
              <p:nextCondLst>
                <p:cond evt="onClick" delay="0">
                  <p:tgtEl>
                    <p:spTgt spid="51207"/>
                  </p:tgtEl>
                </p:cond>
              </p:nextCondLst>
            </p:seq>
            <p:seq concurrent="1" nextAc="seek">
              <p:cTn id="36" restart="whenNotActive" fill="hold" evtFilter="cancelBubble" nodeType="interactiveSeq">
                <p:stCondLst>
                  <p:cond evt="onClick" delay="0">
                    <p:tgtEl>
                      <p:spTgt spid="5120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6" presetClass="entr" presetSubtype="16" fill="hold" grpId="1" nodeType="clickEffect">
                                  <p:stCondLst>
                                    <p:cond delay="0"/>
                                  </p:stCondLst>
                                  <p:childTnLst>
                                    <p:set>
                                      <p:cBhvr>
                                        <p:cTn id="40" dur="1" fill="hold">
                                          <p:stCondLst>
                                            <p:cond delay="0"/>
                                          </p:stCondLst>
                                        </p:cTn>
                                        <p:tgtEl>
                                          <p:spTgt spid="51215"/>
                                        </p:tgtEl>
                                        <p:attrNameLst>
                                          <p:attrName>style.visibility</p:attrName>
                                        </p:attrNameLst>
                                      </p:cBhvr>
                                      <p:to>
                                        <p:strVal val="visible"/>
                                      </p:to>
                                    </p:set>
                                    <p:animEffect transition="in" filter="circle(in)">
                                      <p:cBhvr>
                                        <p:cTn id="41" dur="2000"/>
                                        <p:tgtEl>
                                          <p:spTgt spid="512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0" nodeType="clickEffect">
                                  <p:stCondLst>
                                    <p:cond delay="0"/>
                                  </p:stCondLst>
                                  <p:childTnLst>
                                    <p:animEffect transition="out" filter="blinds(horizontal)">
                                      <p:cBhvr>
                                        <p:cTn id="45" dur="500"/>
                                        <p:tgtEl>
                                          <p:spTgt spid="51215"/>
                                        </p:tgtEl>
                                      </p:cBhvr>
                                    </p:animEffect>
                                    <p:set>
                                      <p:cBhvr>
                                        <p:cTn id="46" dur="1" fill="hold">
                                          <p:stCondLst>
                                            <p:cond delay="499"/>
                                          </p:stCondLst>
                                        </p:cTn>
                                        <p:tgtEl>
                                          <p:spTgt spid="51215"/>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51205"/>
                                        </p:tgtEl>
                                      </p:cBhvr>
                                    </p:animEffect>
                                    <p:set>
                                      <p:cBhvr>
                                        <p:cTn id="49" dur="1" fill="hold">
                                          <p:stCondLst>
                                            <p:cond delay="499"/>
                                          </p:stCondLst>
                                        </p:cTn>
                                        <p:tgtEl>
                                          <p:spTgt spid="51205"/>
                                        </p:tgtEl>
                                        <p:attrNameLst>
                                          <p:attrName>style.visibility</p:attrName>
                                        </p:attrNameLst>
                                      </p:cBhvr>
                                      <p:to>
                                        <p:strVal val="hidden"/>
                                      </p:to>
                                    </p:set>
                                  </p:childTnLst>
                                </p:cTn>
                              </p:par>
                            </p:childTnLst>
                          </p:cTn>
                        </p:par>
                      </p:childTnLst>
                    </p:cTn>
                  </p:par>
                </p:childTnLst>
              </p:cTn>
              <p:nextCondLst>
                <p:cond evt="onClick" delay="0">
                  <p:tgtEl>
                    <p:spTgt spid="51205"/>
                  </p:tgtEl>
                </p:cond>
              </p:nextCondLst>
            </p:seq>
            <p:seq concurrent="1" nextAc="seek">
              <p:cTn id="50" restart="whenNotActive" fill="hold" evtFilter="cancelBubble" nodeType="interactiveSeq">
                <p:stCondLst>
                  <p:cond evt="onClick" delay="0">
                    <p:tgtEl>
                      <p:spTgt spid="5120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6" presetClass="entr" presetSubtype="16" fill="hold" grpId="1" nodeType="clickEffect">
                                  <p:stCondLst>
                                    <p:cond delay="0"/>
                                  </p:stCondLst>
                                  <p:childTnLst>
                                    <p:set>
                                      <p:cBhvr>
                                        <p:cTn id="54" dur="1" fill="hold">
                                          <p:stCondLst>
                                            <p:cond delay="0"/>
                                          </p:stCondLst>
                                        </p:cTn>
                                        <p:tgtEl>
                                          <p:spTgt spid="51216"/>
                                        </p:tgtEl>
                                        <p:attrNameLst>
                                          <p:attrName>style.visibility</p:attrName>
                                        </p:attrNameLst>
                                      </p:cBhvr>
                                      <p:to>
                                        <p:strVal val="visible"/>
                                      </p:to>
                                    </p:set>
                                    <p:animEffect transition="in" filter="circle(in)">
                                      <p:cBhvr>
                                        <p:cTn id="55" dur="2000"/>
                                        <p:tgtEl>
                                          <p:spTgt spid="512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1216"/>
                                        </p:tgtEl>
                                      </p:cBhvr>
                                    </p:animEffect>
                                    <p:set>
                                      <p:cBhvr>
                                        <p:cTn id="60" dur="1" fill="hold">
                                          <p:stCondLst>
                                            <p:cond delay="499"/>
                                          </p:stCondLst>
                                        </p:cTn>
                                        <p:tgtEl>
                                          <p:spTgt spid="51216"/>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51206"/>
                                        </p:tgtEl>
                                      </p:cBhvr>
                                    </p:animEffect>
                                    <p:set>
                                      <p:cBhvr>
                                        <p:cTn id="63" dur="1" fill="hold">
                                          <p:stCondLst>
                                            <p:cond delay="499"/>
                                          </p:stCondLst>
                                        </p:cTn>
                                        <p:tgtEl>
                                          <p:spTgt spid="51206"/>
                                        </p:tgtEl>
                                        <p:attrNameLst>
                                          <p:attrName>style.visibility</p:attrName>
                                        </p:attrNameLst>
                                      </p:cBhvr>
                                      <p:to>
                                        <p:strVal val="hidden"/>
                                      </p:to>
                                    </p:set>
                                  </p:childTnLst>
                                </p:cTn>
                              </p:par>
                            </p:childTnLst>
                          </p:cTn>
                        </p:par>
                      </p:childTnLst>
                    </p:cTn>
                  </p:par>
                </p:childTnLst>
              </p:cTn>
              <p:nextCondLst>
                <p:cond evt="onClick" delay="0">
                  <p:tgtEl>
                    <p:spTgt spid="51206"/>
                  </p:tgtEl>
                </p:cond>
              </p:nextCondLst>
            </p:seq>
            <p:seq concurrent="1" nextAc="seek">
              <p:cTn id="64" restart="whenNotActive" fill="hold" evtFilter="cancelBubble" nodeType="interactiveSeq">
                <p:stCondLst>
                  <p:cond evt="onClick" delay="0">
                    <p:tgtEl>
                      <p:spTgt spid="51203"/>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withEffect">
                                  <p:stCondLst>
                                    <p:cond delay="0"/>
                                  </p:stCondLst>
                                  <p:childTnLst>
                                    <p:animEffect transition="out" filter="blinds(horizontal)">
                                      <p:cBhvr>
                                        <p:cTn id="68" dur="500"/>
                                        <p:tgtEl>
                                          <p:spTgt spid="51208"/>
                                        </p:tgtEl>
                                      </p:cBhvr>
                                    </p:animEffect>
                                    <p:set>
                                      <p:cBhvr>
                                        <p:cTn id="69" dur="1" fill="hold">
                                          <p:stCondLst>
                                            <p:cond delay="499"/>
                                          </p:stCondLst>
                                        </p:cTn>
                                        <p:tgtEl>
                                          <p:spTgt spid="5120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51207"/>
                                        </p:tgtEl>
                                      </p:cBhvr>
                                    </p:animEffect>
                                    <p:set>
                                      <p:cBhvr>
                                        <p:cTn id="72" dur="1" fill="hold">
                                          <p:stCondLst>
                                            <p:cond delay="499"/>
                                          </p:stCondLst>
                                        </p:cTn>
                                        <p:tgtEl>
                                          <p:spTgt spid="51207"/>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51205"/>
                                        </p:tgtEl>
                                      </p:cBhvr>
                                    </p:animEffect>
                                    <p:set>
                                      <p:cBhvr>
                                        <p:cTn id="75" dur="1" fill="hold">
                                          <p:stCondLst>
                                            <p:cond delay="499"/>
                                          </p:stCondLst>
                                        </p:cTn>
                                        <p:tgtEl>
                                          <p:spTgt spid="51205"/>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51206"/>
                                        </p:tgtEl>
                                      </p:cBhvr>
                                    </p:animEffect>
                                    <p:set>
                                      <p:cBhvr>
                                        <p:cTn id="78" dur="1" fill="hold">
                                          <p:stCondLst>
                                            <p:cond delay="499"/>
                                          </p:stCondLst>
                                        </p:cTn>
                                        <p:tgtEl>
                                          <p:spTgt spid="51206"/>
                                        </p:tgtEl>
                                        <p:attrNameLst>
                                          <p:attrName>style.visibility</p:attrName>
                                        </p:attrNameLst>
                                      </p:cBhvr>
                                      <p:to>
                                        <p:strVal val="hidden"/>
                                      </p:to>
                                    </p:set>
                                  </p:childTnLst>
                                </p:cTn>
                              </p:par>
                            </p:childTnLst>
                          </p:cTn>
                        </p:par>
                      </p:childTnLst>
                    </p:cTn>
                  </p:par>
                </p:childTnLst>
              </p:cTn>
              <p:nextCondLst>
                <p:cond evt="onClick" delay="0">
                  <p:tgtEl>
                    <p:spTgt spid="51203"/>
                  </p:tgtEl>
                </p:cond>
              </p:nextCondLst>
            </p:seq>
          </p:childTnLst>
        </p:cTn>
      </p:par>
    </p:tnLst>
    <p:bldLst>
      <p:bldP spid="51205" grpId="0" animBg="1"/>
      <p:bldP spid="51205" grpId="1" animBg="1"/>
      <p:bldP spid="51206" grpId="0" animBg="1"/>
      <p:bldP spid="51206" grpId="1" animBg="1"/>
      <p:bldP spid="51207" grpId="0" animBg="1"/>
      <p:bldP spid="51207" grpId="1" animBg="1"/>
      <p:bldP spid="51208" grpId="0" animBg="1"/>
      <p:bldP spid="51208" grpId="1" animBg="1"/>
      <p:bldP spid="51212" grpId="0" animBg="1"/>
      <p:bldP spid="51212" grpId="1" animBg="1"/>
      <p:bldP spid="51214" grpId="0" animBg="1"/>
      <p:bldP spid="51214" grpId="1" animBg="1"/>
      <p:bldP spid="51215" grpId="0" animBg="1"/>
      <p:bldP spid="51215" grpId="1" animBg="1"/>
      <p:bldP spid="51216" grpId="0" animBg="1"/>
      <p:bldP spid="512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SJ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6200"/>
            <a:ext cx="8839200" cy="662940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76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edge">
                                      <p:cBhvr>
                                        <p:cTn id="7" dur="20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0" name="Picture 6" descr="040203_agentOrange_hmed_10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52975" y="874713"/>
            <a:ext cx="4284663" cy="3065462"/>
          </a:xfrm>
        </p:spPr>
      </p:pic>
      <p:pic>
        <p:nvPicPr>
          <p:cNvPr id="16394" name="Picture 10" descr="65cd4s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2672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24"/>
          <p:cNvSpPr txBox="1">
            <a:spLocks noChangeArrowheads="1"/>
          </p:cNvSpPr>
          <p:nvPr/>
        </p:nvSpPr>
        <p:spPr bwMode="auto">
          <a:xfrm>
            <a:off x="1833563" y="174625"/>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a:t>Di chứng chất độc màu da cam</a:t>
            </a:r>
          </a:p>
        </p:txBody>
      </p:sp>
      <p:pic>
        <p:nvPicPr>
          <p:cNvPr id="25605" name="Picture 27" descr="Kvetex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924800" y="5803900"/>
            <a:ext cx="14478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351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p:cTn id="7" dur="1000" fill="hold"/>
                                        <p:tgtEl>
                                          <p:spTgt spid="16394"/>
                                        </p:tgtEl>
                                        <p:attrNameLst>
                                          <p:attrName>ppt_w</p:attrName>
                                        </p:attrNameLst>
                                      </p:cBhvr>
                                      <p:tavLst>
                                        <p:tav tm="0">
                                          <p:val>
                                            <p:strVal val="#ppt_w*0.70"/>
                                          </p:val>
                                        </p:tav>
                                        <p:tav tm="100000">
                                          <p:val>
                                            <p:strVal val="#ppt_w"/>
                                          </p:val>
                                        </p:tav>
                                      </p:tavLst>
                                    </p:anim>
                                    <p:anim calcmode="lin" valueType="num">
                                      <p:cBhvr>
                                        <p:cTn id="8" dur="1000" fill="hold"/>
                                        <p:tgtEl>
                                          <p:spTgt spid="16394"/>
                                        </p:tgtEl>
                                        <p:attrNameLst>
                                          <p:attrName>ppt_h</p:attrName>
                                        </p:attrNameLst>
                                      </p:cBhvr>
                                      <p:tavLst>
                                        <p:tav tm="0">
                                          <p:val>
                                            <p:strVal val="#ppt_h"/>
                                          </p:val>
                                        </p:tav>
                                        <p:tav tm="100000">
                                          <p:val>
                                            <p:strVal val="#ppt_h"/>
                                          </p:val>
                                        </p:tav>
                                      </p:tavLst>
                                    </p:anim>
                                    <p:animEffect transition="in" filter="fade">
                                      <p:cBhvr>
                                        <p:cTn id="9" dur="1000"/>
                                        <p:tgtEl>
                                          <p:spTgt spid="16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circle(in)">
                                      <p:cBhvr>
                                        <p:cTn id="14"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52400" y="304800"/>
            <a:ext cx="8915400" cy="3048000"/>
          </a:xfrm>
        </p:spPr>
        <p:txBody>
          <a:bodyPr/>
          <a:lstStyle/>
          <a:p>
            <a:pPr marL="53975" indent="-53975" eaLnBrk="1" hangingPunct="1">
              <a:buFont typeface="Wingdings" pitchFamily="2" charset="2"/>
              <a:buNone/>
            </a:pPr>
            <a:r>
              <a:rPr lang="en-US" altLang="en-US" b="1" smtClean="0">
                <a:solidFill>
                  <a:srgbClr val="CC3300"/>
                </a:solidFill>
              </a:rPr>
              <a:t>    Em có nhận xét gì về cuộc sống của người dân, đặc biệt là trẻ em ở các vùng có chiến tranh?</a:t>
            </a:r>
          </a:p>
        </p:txBody>
      </p:sp>
      <p:sp>
        <p:nvSpPr>
          <p:cNvPr id="59411" name="Content Placeholder 2"/>
          <p:cNvSpPr>
            <a:spLocks/>
          </p:cNvSpPr>
          <p:nvPr/>
        </p:nvSpPr>
        <p:spPr bwMode="auto">
          <a:xfrm>
            <a:off x="0" y="609600"/>
            <a:ext cx="891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700">
                <a:solidFill>
                  <a:schemeClr val="tx1"/>
                </a:solidFill>
                <a:latin typeface="Times New Roman" pitchFamily="18" charset="0"/>
                <a:cs typeface="Times New Roman" pitchFamily="18" charset="0"/>
              </a:defRPr>
            </a:lvl1pPr>
            <a:lvl2pPr marL="22860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lvl="1">
              <a:spcBef>
                <a:spcPct val="20000"/>
              </a:spcBef>
              <a:buClr>
                <a:schemeClr val="accent1"/>
              </a:buClr>
              <a:buSzPct val="75000"/>
            </a:pPr>
            <a:r>
              <a:rPr kumimoji="1" lang="en-US" altLang="en-US" sz="3600" b="1">
                <a:solidFill>
                  <a:srgbClr val="0000CC"/>
                </a:solidFill>
              </a:rPr>
              <a:t>    Cuộc sống của người dân khổ cực do bị mất nhà cửa, phải sống trong trạng thái hoang mang lo sợ vì bom đạn có thể ập đến bất cứ lúc nào;bị thương tích, tàn phế; trẻ em mồ côi cha mẹ, không nơi nương tựa, nhiều trẻ em ở độ tuổi thiếu niên phải đi lính giết người.</a:t>
            </a:r>
          </a:p>
        </p:txBody>
      </p:sp>
      <p:pic>
        <p:nvPicPr>
          <p:cNvPr id="26628" name="Picture 24" descr="FLOW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800600"/>
            <a:ext cx="1731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332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wheel(4)">
                                      <p:cBhvr>
                                        <p:cTn id="7" dur="10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59411">
                                            <p:txEl>
                                              <p:pRg st="0" end="0"/>
                                            </p:txEl>
                                          </p:spTgt>
                                        </p:tgtEl>
                                        <p:attrNameLst>
                                          <p:attrName>style.visibility</p:attrName>
                                        </p:attrNameLst>
                                      </p:cBhvr>
                                      <p:to>
                                        <p:strVal val="visible"/>
                                      </p:to>
                                    </p:set>
                                    <p:animEffect transition="in" filter="plus(in)">
                                      <p:cBhvr>
                                        <p:cTn id="12" dur="1000"/>
                                        <p:tgtEl>
                                          <p:spTgt spid="59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0" nodeType="clickEffect">
                                  <p:stCondLst>
                                    <p:cond delay="0"/>
                                  </p:stCondLst>
                                  <p:childTnLst>
                                    <p:anim calcmode="lin" valueType="num">
                                      <p:cBhvr additive="base">
                                        <p:cTn id="16" dur="500"/>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59394">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939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descr="C:\Users\Home\Documents\dreamstimefree_2672925.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0" y="0"/>
            <a:ext cx="9144000" cy="6858000"/>
          </a:xfrm>
          <a:prstGeom prst="rect">
            <a:avLst/>
          </a:prstGeom>
          <a:noFill/>
        </p:spPr>
      </p:pic>
      <p:pic>
        <p:nvPicPr>
          <p:cNvPr id="44045" name="Picture 13" descr="1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4" descr="2STA3S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82963"/>
            <a:ext cx="45720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p:cNvSpPr>
          <p:nvPr/>
        </p:nvSpPr>
        <p:spPr bwMode="auto">
          <a:xfrm>
            <a:off x="5029200" y="533400"/>
            <a:ext cx="350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r"/>
            <a:r>
              <a:rPr kumimoji="1" lang="en-US" altLang="en-US" sz="3200" b="1">
                <a:solidFill>
                  <a:srgbClr val="0000CC"/>
                </a:solidFill>
              </a:rPr>
              <a:t>Mít tinh, lấy chữ kí phản đối chiến tranh xâm lược.</a:t>
            </a:r>
          </a:p>
        </p:txBody>
      </p:sp>
      <p:sp>
        <p:nvSpPr>
          <p:cNvPr id="3" name="Title 1"/>
          <p:cNvSpPr>
            <a:spLocks/>
          </p:cNvSpPr>
          <p:nvPr/>
        </p:nvSpPr>
        <p:spPr bwMode="auto">
          <a:xfrm>
            <a:off x="228600" y="44196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r"/>
            <a:r>
              <a:rPr kumimoji="1" lang="en-US" altLang="en-US" sz="3200" b="1">
                <a:solidFill>
                  <a:srgbClr val="0000CC"/>
                </a:solidFill>
              </a:rPr>
              <a:t>Vẽ tranh về chủ đề “Em yêu hòa bình”</a:t>
            </a:r>
          </a:p>
        </p:txBody>
      </p:sp>
    </p:spTree>
    <p:extLst>
      <p:ext uri="{BB962C8B-B14F-4D97-AF65-F5344CB8AC3E}">
        <p14:creationId xmlns:p14="http://schemas.microsoft.com/office/powerpoint/2010/main" val="3954905324"/>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45"/>
                                        </p:tgtEl>
                                        <p:attrNameLst>
                                          <p:attrName>style.visibility</p:attrName>
                                        </p:attrNameLst>
                                      </p:cBhvr>
                                      <p:to>
                                        <p:strVal val="visible"/>
                                      </p:to>
                                    </p:set>
                                    <p:animEffect transition="in" filter="circle(in)">
                                      <p:cBhvr>
                                        <p:cTn id="7" dur="2000"/>
                                        <p:tgtEl>
                                          <p:spTgt spid="44045"/>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44046"/>
                                        </p:tgtEl>
                                        <p:attrNameLst>
                                          <p:attrName>style.visibility</p:attrName>
                                        </p:attrNameLst>
                                      </p:cBhvr>
                                      <p:to>
                                        <p:strVal val="visible"/>
                                      </p:to>
                                    </p:set>
                                    <p:animEffect transition="in" filter="circle(in)">
                                      <p:cBhvr>
                                        <p:cTn id="16" dur="2000"/>
                                        <p:tgtEl>
                                          <p:spTgt spid="44046"/>
                                        </p:tgtEl>
                                      </p:cBhvr>
                                    </p:animEffect>
                                  </p:childTnLst>
                                </p:cTn>
                              </p:par>
                            </p:childTnLst>
                          </p:cTn>
                        </p:par>
                        <p:par>
                          <p:cTn id="17" fill="hold" nodeType="afterGroup">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p:cNvGrpSpPr>
            <a:grpSpLocks/>
          </p:cNvGrpSpPr>
          <p:nvPr/>
        </p:nvGrpSpPr>
        <p:grpSpPr bwMode="auto">
          <a:xfrm>
            <a:off x="-152400" y="0"/>
            <a:ext cx="9372600" cy="6858000"/>
            <a:chOff x="48" y="0"/>
            <a:chExt cx="5664" cy="4224"/>
          </a:xfrm>
        </p:grpSpPr>
        <p:sp>
          <p:nvSpPr>
            <p:cNvPr id="7175" name="Line 6"/>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Line 7"/>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8"/>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9"/>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9" name="Group 10"/>
            <p:cNvGrpSpPr>
              <a:grpSpLocks/>
            </p:cNvGrpSpPr>
            <p:nvPr/>
          </p:nvGrpSpPr>
          <p:grpSpPr bwMode="auto">
            <a:xfrm>
              <a:off x="48" y="0"/>
              <a:ext cx="5664" cy="4224"/>
              <a:chOff x="48" y="0"/>
              <a:chExt cx="5664" cy="4272"/>
            </a:xfrm>
          </p:grpSpPr>
          <p:pic>
            <p:nvPicPr>
              <p:cNvPr id="7180" name="Picture 11"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AutoShape 13"/>
              <p:cNvSpPr>
                <a:spLocks noChangeArrowheads="1"/>
              </p:cNvSpPr>
              <p:nvPr/>
            </p:nvSpPr>
            <p:spPr bwMode="auto">
              <a:xfrm>
                <a:off x="48" y="48"/>
                <a:ext cx="336" cy="321"/>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6" name="AutoShape 14"/>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7" name="AutoShape 15"/>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8" name="AutoShape 16"/>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sp>
        <p:nvSpPr>
          <p:cNvPr id="16" name="Ruy-băng Xuống 5"/>
          <p:cNvSpPr/>
          <p:nvPr/>
        </p:nvSpPr>
        <p:spPr>
          <a:xfrm>
            <a:off x="180975" y="625475"/>
            <a:ext cx="8866188" cy="1143000"/>
          </a:xfrm>
          <a:prstGeom prst="ribbon">
            <a:avLst/>
          </a:prstGeom>
          <a:solidFill>
            <a:srgbClr val="FF0000"/>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200" b="1" dirty="0"/>
              <a:t>THẢO LUẬN </a:t>
            </a:r>
            <a:r>
              <a:rPr lang="en-US" sz="3200" b="1"/>
              <a:t>NHÓM 3</a:t>
            </a:r>
            <a:endParaRPr lang="en-US" sz="3200" b="1" dirty="0"/>
          </a:p>
        </p:txBody>
      </p:sp>
      <p:sp>
        <p:nvSpPr>
          <p:cNvPr id="17" name="Hộp Văn bản 7"/>
          <p:cNvSpPr txBox="1">
            <a:spLocks noChangeArrowheads="1"/>
          </p:cNvSpPr>
          <p:nvPr/>
        </p:nvSpPr>
        <p:spPr bwMode="auto">
          <a:xfrm>
            <a:off x="403225" y="2149475"/>
            <a:ext cx="8420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a:latin typeface="Arial" charset="0"/>
              </a:rPr>
              <a:t>1. Em có nhận xét gì về cuộc sống của người dân, đặc biệt là trẻ em, ở các vùng có chiến tranh?</a:t>
            </a:r>
          </a:p>
        </p:txBody>
      </p:sp>
      <p:sp>
        <p:nvSpPr>
          <p:cNvPr id="18" name="Hộp Văn bản 8"/>
          <p:cNvSpPr txBox="1">
            <a:spLocks noChangeArrowheads="1"/>
          </p:cNvSpPr>
          <p:nvPr/>
        </p:nvSpPr>
        <p:spPr bwMode="auto">
          <a:xfrm>
            <a:off x="400050" y="3713163"/>
            <a:ext cx="816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a:latin typeface="Arial" charset="0"/>
              </a:rPr>
              <a:t>2. Chiến tranh gây ra những hậu quả gì?</a:t>
            </a:r>
          </a:p>
        </p:txBody>
      </p:sp>
      <p:sp>
        <p:nvSpPr>
          <p:cNvPr id="19" name="Hộp Văn bản 9"/>
          <p:cNvSpPr txBox="1">
            <a:spLocks noChangeArrowheads="1"/>
          </p:cNvSpPr>
          <p:nvPr/>
        </p:nvSpPr>
        <p:spPr bwMode="auto">
          <a:xfrm>
            <a:off x="403225" y="4297363"/>
            <a:ext cx="8420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a:latin typeface="Arial" charset="0"/>
              </a:rPr>
              <a:t>3. Để thế giới không còn chiến tranh, để mọi người đều được sống trong hòa bình, chúng ta cần phải làm gì?</a:t>
            </a:r>
          </a:p>
        </p:txBody>
      </p:sp>
    </p:spTree>
    <p:extLst>
      <p:ext uri="{BB962C8B-B14F-4D97-AF65-F5344CB8AC3E}">
        <p14:creationId xmlns:p14="http://schemas.microsoft.com/office/powerpoint/2010/main" val="279200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rotest cut.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3810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di bo vi hoa binh.mpg">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4191000" y="3271838"/>
            <a:ext cx="49530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p:cNvSpPr>
          <p:nvPr/>
        </p:nvSpPr>
        <p:spPr bwMode="auto">
          <a:xfrm>
            <a:off x="4800600" y="457200"/>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kumimoji="1" lang="en-US" sz="3200" b="1">
                <a:solidFill>
                  <a:srgbClr val="800080"/>
                </a:solidFill>
                <a:effectLst>
                  <a:outerShdw blurRad="38100" dist="38100" dir="2700000" algn="tl">
                    <a:srgbClr val="000000"/>
                  </a:outerShdw>
                </a:effectLst>
              </a:rPr>
              <a:t>Xuống đường phản đối chiến tranh Việt Nam tại Mĩ</a:t>
            </a:r>
          </a:p>
        </p:txBody>
      </p:sp>
      <p:sp>
        <p:nvSpPr>
          <p:cNvPr id="3" name="Title 1"/>
          <p:cNvSpPr>
            <a:spLocks/>
          </p:cNvSpPr>
          <p:nvPr/>
        </p:nvSpPr>
        <p:spPr bwMode="auto">
          <a:xfrm>
            <a:off x="0" y="42672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defRPr/>
            </a:pPr>
            <a:r>
              <a:rPr kumimoji="1" lang="en-US" sz="4000" b="1">
                <a:solidFill>
                  <a:srgbClr val="000099"/>
                </a:solidFill>
                <a:effectLst>
                  <a:outerShdw blurRad="38100" dist="38100" dir="2700000" algn="tl">
                    <a:srgbClr val="000000"/>
                  </a:outerShdw>
                </a:effectLst>
              </a:rPr>
              <a:t>Đi bộ vì hòa bình</a:t>
            </a:r>
          </a:p>
        </p:txBody>
      </p:sp>
    </p:spTree>
    <p:extLst>
      <p:ext uri="{BB962C8B-B14F-4D97-AF65-F5344CB8AC3E}">
        <p14:creationId xmlns:p14="http://schemas.microsoft.com/office/powerpoint/2010/main" val="612171163"/>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slide(fromBottom)">
                                      <p:cBhvr>
                                        <p:cTn id="7" dur="500"/>
                                        <p:tgtEl>
                                          <p:spTgt spid="1423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42339"/>
                                        </p:tgtEl>
                                        <p:attrNameLst>
                                          <p:attrName>style.visibility</p:attrName>
                                        </p:attrNameLst>
                                      </p:cBhvr>
                                      <p:to>
                                        <p:strVal val="visible"/>
                                      </p:to>
                                    </p:set>
                                    <p:animEffect transition="in" filter="diamond(in)">
                                      <p:cBhvr>
                                        <p:cTn id="16" dur="2000"/>
                                        <p:tgtEl>
                                          <p:spTgt spid="142339"/>
                                        </p:tgtEl>
                                      </p:cBhvr>
                                    </p:animEffect>
                                  </p:childTnLst>
                                </p:cTn>
                              </p:par>
                            </p:childTnLst>
                          </p:cTn>
                        </p:par>
                        <p:par>
                          <p:cTn id="17" fill="hold" nodeType="afterGroup">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142338"/>
                </p:tgtEl>
              </p:cMediaNode>
            </p:video>
            <p:video>
              <p:cMediaNode>
                <p:cTn id="24" fill="hold" display="0">
                  <p:stCondLst>
                    <p:cond delay="indefinite"/>
                  </p:stCondLst>
                  <p:endCondLst>
                    <p:cond evt="onNext" delay="0">
                      <p:tgtEl>
                        <p:sldTgt/>
                      </p:tgtEl>
                    </p:cond>
                    <p:cond evt="onPrev" delay="0">
                      <p:tgtEl>
                        <p:sldTgt/>
                      </p:tgtEl>
                    </p:cond>
                  </p:endCondLst>
                </p:cTn>
                <p:tgtEl>
                  <p:spTgt spid="142339"/>
                </p:tgtEl>
              </p:cMediaNode>
            </p:video>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244475" y="1884363"/>
            <a:ext cx="0" cy="4830762"/>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nchor="ctr"/>
          <a:lstStyle/>
          <a:p>
            <a:endParaRPr lang="en-US"/>
          </a:p>
        </p:txBody>
      </p:sp>
      <p:sp>
        <p:nvSpPr>
          <p:cNvPr id="29699" name="Line 3"/>
          <p:cNvSpPr>
            <a:spLocks noChangeShapeType="1"/>
          </p:cNvSpPr>
          <p:nvPr/>
        </p:nvSpPr>
        <p:spPr bwMode="auto">
          <a:xfrm>
            <a:off x="8823325" y="330200"/>
            <a:ext cx="0" cy="4913313"/>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nchor="ctr"/>
          <a:lstStyle/>
          <a:p>
            <a:endParaRPr lang="en-US"/>
          </a:p>
        </p:txBody>
      </p:sp>
      <p:sp>
        <p:nvSpPr>
          <p:cNvPr id="29700" name="Line 4"/>
          <p:cNvSpPr>
            <a:spLocks noChangeShapeType="1"/>
          </p:cNvSpPr>
          <p:nvPr/>
        </p:nvSpPr>
        <p:spPr bwMode="auto">
          <a:xfrm>
            <a:off x="85725" y="573088"/>
            <a:ext cx="0" cy="4830762"/>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nchor="ctr"/>
          <a:lstStyle/>
          <a:p>
            <a:endParaRPr lang="en-US"/>
          </a:p>
        </p:txBody>
      </p:sp>
      <p:sp>
        <p:nvSpPr>
          <p:cNvPr id="29701" name="Line 5"/>
          <p:cNvSpPr>
            <a:spLocks noChangeShapeType="1"/>
          </p:cNvSpPr>
          <p:nvPr/>
        </p:nvSpPr>
        <p:spPr bwMode="auto">
          <a:xfrm>
            <a:off x="8982075" y="1538288"/>
            <a:ext cx="0" cy="4913312"/>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nchor="ctr"/>
          <a:lstStyle/>
          <a:p>
            <a:endParaRPr lang="en-US"/>
          </a:p>
        </p:txBody>
      </p:sp>
      <p:sp>
        <p:nvSpPr>
          <p:cNvPr id="343" name="Content Placeholder 2"/>
          <p:cNvSpPr>
            <a:spLocks noGrp="1"/>
          </p:cNvSpPr>
          <p:nvPr>
            <p:ph idx="1"/>
          </p:nvPr>
        </p:nvSpPr>
        <p:spPr>
          <a:xfrm>
            <a:off x="244475" y="609600"/>
            <a:ext cx="8578850" cy="2743200"/>
          </a:xfrm>
        </p:spPr>
        <p:txBody>
          <a:bodyPr/>
          <a:lstStyle/>
          <a:p>
            <a:pPr marL="0" indent="0" eaLnBrk="1" hangingPunct="1">
              <a:buFontTx/>
              <a:buNone/>
            </a:pPr>
            <a:r>
              <a:rPr lang="en-US" altLang="en-US" sz="2800" b="1" smtClean="0">
                <a:solidFill>
                  <a:srgbClr val="FF0000"/>
                </a:solidFill>
              </a:rPr>
              <a:t>1. </a:t>
            </a:r>
            <a:r>
              <a:rPr lang="en-US" altLang="en-US" sz="2800" b="1" smtClean="0"/>
              <a:t>Trong khoảng thời gian từ năm 1900 đến năm 2000, các cuộc chiến tranh và xung đột trên thế giới đã làm cho hơn 2 triệu trẻ em bị chết, hơn 6 triệu trẻ em bị thương tích, tàn phế, 20 triệu trẻ em phải sống bơ vơ do bị mất nhà cửa, hơn 300.000 trẻ ở độ tuổi thiếu niên bị buộc phải đi lính, cầm súng giết người. </a:t>
            </a:r>
            <a:endParaRPr lang="en-US" altLang="en-US" sz="1400" b="1" smtClean="0"/>
          </a:p>
        </p:txBody>
      </p:sp>
      <p:sp>
        <p:nvSpPr>
          <p:cNvPr id="344" name="Text Box 16"/>
          <p:cNvSpPr txBox="1">
            <a:spLocks noChangeArrowheads="1"/>
          </p:cNvSpPr>
          <p:nvPr/>
        </p:nvSpPr>
        <p:spPr bwMode="auto">
          <a:xfrm>
            <a:off x="1116453" y="-76200"/>
            <a:ext cx="64161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5400" b="1" smtClean="0">
                <a:ln w="1905"/>
                <a:solidFill>
                  <a:srgbClr val="FF0000"/>
                </a:solidFill>
                <a:effectLst>
                  <a:innerShdw blurRad="69850" dist="43180" dir="5400000">
                    <a:srgbClr val="000000">
                      <a:alpha val="65000"/>
                    </a:srgbClr>
                  </a:innerShdw>
                </a:effectLst>
              </a:rPr>
              <a:t>Tìm hiểu thông tin</a:t>
            </a:r>
          </a:p>
        </p:txBody>
      </p:sp>
      <p:sp>
        <p:nvSpPr>
          <p:cNvPr id="345" name="Content Placeholder 2"/>
          <p:cNvSpPr>
            <a:spLocks/>
          </p:cNvSpPr>
          <p:nvPr/>
        </p:nvSpPr>
        <p:spPr bwMode="auto">
          <a:xfrm>
            <a:off x="265113" y="3124200"/>
            <a:ext cx="84851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0650" indent="-120650">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spcBef>
                <a:spcPct val="20000"/>
              </a:spcBef>
              <a:buClr>
                <a:schemeClr val="accent1"/>
              </a:buClr>
              <a:buSzPct val="75000"/>
              <a:buFont typeface="Wingdings" pitchFamily="2" charset="2"/>
              <a:buNone/>
            </a:pPr>
            <a:r>
              <a:rPr lang="en-US" altLang="en-US" sz="2800" b="1">
                <a:solidFill>
                  <a:srgbClr val="FF0000"/>
                </a:solidFill>
              </a:rPr>
              <a:t>2. </a:t>
            </a:r>
            <a:r>
              <a:rPr kumimoji="1" lang="en-US" altLang="en-US" sz="2800" b="1">
                <a:solidFill>
                  <a:srgbClr val="0000CC"/>
                </a:solidFill>
              </a:rPr>
              <a:t>Cuộc chiến tranh xâm lược do đế quốc Mĩ tiến hành ở Việt Nam đã  làm cho gần 3 triệu người chết; 4,4 triệu người bị tàn tật, 2 triệu người bị nhiễm chất độc da cam đang bị di chứng; nhiều thành phố, làng mạc, đường sá, di tích lịch sử và văn hóa... bị phá hủy.</a:t>
            </a:r>
            <a:endParaRPr kumimoji="1" lang="en-US" altLang="en-US" sz="2800">
              <a:solidFill>
                <a:srgbClr val="0000CC"/>
              </a:solidFill>
            </a:endParaRPr>
          </a:p>
        </p:txBody>
      </p:sp>
      <p:sp>
        <p:nvSpPr>
          <p:cNvPr id="346" name="Content Placeholder 2"/>
          <p:cNvSpPr>
            <a:spLocks/>
          </p:cNvSpPr>
          <p:nvPr/>
        </p:nvSpPr>
        <p:spPr bwMode="auto">
          <a:xfrm>
            <a:off x="327025" y="5243513"/>
            <a:ext cx="86550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 indent="-53975">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spcBef>
                <a:spcPct val="20000"/>
              </a:spcBef>
              <a:buClr>
                <a:schemeClr val="accent1"/>
              </a:buClr>
              <a:buSzPct val="75000"/>
              <a:buFont typeface="Wingdings" pitchFamily="2" charset="2"/>
              <a:buNone/>
            </a:pPr>
            <a:r>
              <a:rPr lang="en-US" altLang="en-US" sz="2800" b="1">
                <a:solidFill>
                  <a:srgbClr val="FF0000"/>
                </a:solidFill>
              </a:rPr>
              <a:t>3. </a:t>
            </a:r>
            <a:r>
              <a:rPr kumimoji="1" lang="en-US" altLang="en-US" sz="2800" b="1"/>
              <a:t>Là một dân tộc yêu chuộng hòa bình, nhân dân Việt Nam luôn sát cánh cùng nhân dân tiến bộ trên thế giới trong việc bảo vệ hòa bình, chống chiến tranh.</a:t>
            </a:r>
            <a:endParaRPr kumimoji="1" lang="en-US" altLang="en-US" sz="2800"/>
          </a:p>
        </p:txBody>
      </p:sp>
    </p:spTree>
    <p:extLst>
      <p:ext uri="{BB962C8B-B14F-4D97-AF65-F5344CB8AC3E}">
        <p14:creationId xmlns:p14="http://schemas.microsoft.com/office/powerpoint/2010/main" val="321930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800" decel="100000"/>
                                        <p:tgtEl>
                                          <p:spTgt spid="344"/>
                                        </p:tgtEl>
                                      </p:cBhvr>
                                    </p:animEffect>
                                    <p:anim calcmode="lin" valueType="num">
                                      <p:cBhvr>
                                        <p:cTn id="8" dur="800" decel="100000" fill="hold"/>
                                        <p:tgtEl>
                                          <p:spTgt spid="344"/>
                                        </p:tgtEl>
                                        <p:attrNameLst>
                                          <p:attrName>style.rotation</p:attrName>
                                        </p:attrNameLst>
                                      </p:cBhvr>
                                      <p:tavLst>
                                        <p:tav tm="0">
                                          <p:val>
                                            <p:fltVal val="-90"/>
                                          </p:val>
                                        </p:tav>
                                        <p:tav tm="100000">
                                          <p:val>
                                            <p:fltVal val="0"/>
                                          </p:val>
                                        </p:tav>
                                      </p:tavLst>
                                    </p:anim>
                                    <p:anim calcmode="lin" valueType="num">
                                      <p:cBhvr>
                                        <p:cTn id="9" dur="800" decel="100000" fill="hold"/>
                                        <p:tgtEl>
                                          <p:spTgt spid="344"/>
                                        </p:tgtEl>
                                        <p:attrNameLst>
                                          <p:attrName>ppt_x</p:attrName>
                                        </p:attrNameLst>
                                      </p:cBhvr>
                                      <p:tavLst>
                                        <p:tav tm="0">
                                          <p:val>
                                            <p:strVal val="#ppt_x+0.4"/>
                                          </p:val>
                                        </p:tav>
                                        <p:tav tm="100000">
                                          <p:val>
                                            <p:strVal val="#ppt_x-0.05"/>
                                          </p:val>
                                        </p:tav>
                                      </p:tavLst>
                                    </p:anim>
                                    <p:anim calcmode="lin" valueType="num">
                                      <p:cBhvr>
                                        <p:cTn id="10" dur="800" decel="100000" fill="hold"/>
                                        <p:tgtEl>
                                          <p:spTgt spid="3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343"/>
                                        </p:tgtEl>
                                        <p:attrNameLst>
                                          <p:attrName>style.visibility</p:attrName>
                                        </p:attrNameLst>
                                      </p:cBhvr>
                                      <p:to>
                                        <p:strVal val="visible"/>
                                      </p:to>
                                    </p:set>
                                    <p:animScale>
                                      <p:cBhvr>
                                        <p:cTn id="17" dur="1000" decel="50000" fill="hold">
                                          <p:stCondLst>
                                            <p:cond delay="0"/>
                                          </p:stCondLst>
                                        </p:cTn>
                                        <p:tgtEl>
                                          <p:spTgt spid="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3"/>
                                        </p:tgtEl>
                                        <p:attrNameLst>
                                          <p:attrName>ppt_x</p:attrName>
                                          <p:attrName>ppt_y</p:attrName>
                                        </p:attrNameLst>
                                      </p:cBhvr>
                                    </p:animMotion>
                                    <p:animEffect transition="in" filter="fade">
                                      <p:cBhvr>
                                        <p:cTn id="19" dur="1000"/>
                                        <p:tgtEl>
                                          <p:spTgt spid="343"/>
                                        </p:tgtEl>
                                      </p:cBhvr>
                                    </p:animEffect>
                                  </p:childTnLst>
                                </p:cTn>
                              </p:par>
                            </p:childTnLst>
                          </p:cTn>
                        </p:par>
                        <p:par>
                          <p:cTn id="20" fill="hold" nodeType="afterGroup">
                            <p:stCondLst>
                              <p:cond delay="1000"/>
                            </p:stCondLst>
                            <p:childTnLst>
                              <p:par>
                                <p:cTn id="21" presetID="21" presetClass="entr" presetSubtype="4" fill="hold" grpId="0" nodeType="afterEffect">
                                  <p:stCondLst>
                                    <p:cond delay="0"/>
                                  </p:stCondLst>
                                  <p:iterate type="lt">
                                    <p:tmPct val="0"/>
                                  </p:iterate>
                                  <p:childTnLst>
                                    <p:set>
                                      <p:cBhvr>
                                        <p:cTn id="22" dur="1" fill="hold">
                                          <p:stCondLst>
                                            <p:cond delay="0"/>
                                          </p:stCondLst>
                                        </p:cTn>
                                        <p:tgtEl>
                                          <p:spTgt spid="345"/>
                                        </p:tgtEl>
                                        <p:attrNameLst>
                                          <p:attrName>style.visibility</p:attrName>
                                        </p:attrNameLst>
                                      </p:cBhvr>
                                      <p:to>
                                        <p:strVal val="visible"/>
                                      </p:to>
                                    </p:set>
                                    <p:animEffect transition="in" filter="wheel(4)">
                                      <p:cBhvr>
                                        <p:cTn id="23" dur="1000"/>
                                        <p:tgtEl>
                                          <p:spTgt spid="345"/>
                                        </p:tgtEl>
                                      </p:cBhvr>
                                    </p:animEffect>
                                  </p:childTnLst>
                                </p:cTn>
                              </p:par>
                            </p:childTnLst>
                          </p:cTn>
                        </p:par>
                        <p:par>
                          <p:cTn id="24" fill="hold" nodeType="afterGroup">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346"/>
                                        </p:tgtEl>
                                        <p:attrNameLst>
                                          <p:attrName>style.visibility</p:attrName>
                                        </p:attrNameLst>
                                      </p:cBhvr>
                                      <p:to>
                                        <p:strVal val="visible"/>
                                      </p:to>
                                    </p:set>
                                    <p:animEffect transition="in" filter="fade">
                                      <p:cBhvr>
                                        <p:cTn id="27" dur="800" decel="100000"/>
                                        <p:tgtEl>
                                          <p:spTgt spid="346"/>
                                        </p:tgtEl>
                                      </p:cBhvr>
                                    </p:animEffect>
                                    <p:anim calcmode="lin" valueType="num">
                                      <p:cBhvr>
                                        <p:cTn id="28" dur="800" decel="100000" fill="hold"/>
                                        <p:tgtEl>
                                          <p:spTgt spid="346"/>
                                        </p:tgtEl>
                                        <p:attrNameLst>
                                          <p:attrName>style.rotation</p:attrName>
                                        </p:attrNameLst>
                                      </p:cBhvr>
                                      <p:tavLst>
                                        <p:tav tm="0">
                                          <p:val>
                                            <p:fltVal val="-90"/>
                                          </p:val>
                                        </p:tav>
                                        <p:tav tm="100000">
                                          <p:val>
                                            <p:fltVal val="0"/>
                                          </p:val>
                                        </p:tav>
                                      </p:tavLst>
                                    </p:anim>
                                    <p:anim calcmode="lin" valueType="num">
                                      <p:cBhvr>
                                        <p:cTn id="29" dur="800" decel="100000" fill="hold"/>
                                        <p:tgtEl>
                                          <p:spTgt spid="346"/>
                                        </p:tgtEl>
                                        <p:attrNameLst>
                                          <p:attrName>ppt_x</p:attrName>
                                        </p:attrNameLst>
                                      </p:cBhvr>
                                      <p:tavLst>
                                        <p:tav tm="0">
                                          <p:val>
                                            <p:strVal val="#ppt_x+0.4"/>
                                          </p:val>
                                        </p:tav>
                                        <p:tav tm="100000">
                                          <p:val>
                                            <p:strVal val="#ppt_x-0.05"/>
                                          </p:val>
                                        </p:tav>
                                      </p:tavLst>
                                    </p:anim>
                                    <p:anim calcmode="lin" valueType="num">
                                      <p:cBhvr>
                                        <p:cTn id="30" dur="800" decel="100000" fill="hold"/>
                                        <p:tgtEl>
                                          <p:spTgt spid="34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4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345" grpId="0"/>
      <p:bldP spid="3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Káº¿t quáº£ hÃ¬nh áº£nh cho hÃ¬nh áº£nh Äi bá» vÃ¬ hÃ²a bÃ¬nh"/>
          <p:cNvSpPr>
            <a:spLocks noChangeAspect="1" noChangeArrowheads="1"/>
          </p:cNvSpPr>
          <p:nvPr/>
        </p:nvSpPr>
        <p:spPr bwMode="auto">
          <a:xfrm>
            <a:off x="177800" y="-2047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endParaRPr lang="en-US" altLang="en-US"/>
          </a:p>
        </p:txBody>
      </p:sp>
      <p:pic>
        <p:nvPicPr>
          <p:cNvPr id="30723"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52413"/>
            <a:ext cx="8780462"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134938" y="6243638"/>
            <a:ext cx="8780462"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vi-VN" altLang="en-US" sz="2600"/>
              <a:t>Đi bộ Vì cộng đồng ASEAN hòa bình và thịnh vượng 8-8-2010</a:t>
            </a:r>
            <a:endParaRPr lang="en-US" altLang="en-US" sz="2600"/>
          </a:p>
        </p:txBody>
      </p:sp>
    </p:spTree>
    <p:extLst>
      <p:ext uri="{BB962C8B-B14F-4D97-AF65-F5344CB8AC3E}">
        <p14:creationId xmlns:p14="http://schemas.microsoft.com/office/powerpoint/2010/main" val="3289522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vietnamtourism.gov.vn/images/HNviHoabin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5250"/>
            <a:ext cx="8813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177800" y="6248400"/>
            <a:ext cx="881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en-US" altLang="en-US"/>
              <a:t> Hội thi vẽ tranh </a:t>
            </a:r>
            <a:r>
              <a:rPr lang="en-US" altLang="en-US" i="1"/>
              <a:t>“Em yêu Hà Nội – Thành phố vì Hòa Bình”</a:t>
            </a:r>
            <a:endParaRPr lang="en-US" altLang="en-US"/>
          </a:p>
        </p:txBody>
      </p:sp>
    </p:spTree>
    <p:extLst>
      <p:ext uri="{BB962C8B-B14F-4D97-AF65-F5344CB8AC3E}">
        <p14:creationId xmlns:p14="http://schemas.microsoft.com/office/powerpoint/2010/main" val="2069431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52400"/>
            <a:ext cx="85550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ChangeArrowheads="1"/>
          </p:cNvSpPr>
          <p:nvPr/>
        </p:nvSpPr>
        <p:spPr bwMode="auto">
          <a:xfrm>
            <a:off x="238125" y="5867400"/>
            <a:ext cx="852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vi-VN" altLang="en-US"/>
              <a:t>T</a:t>
            </a:r>
            <a:r>
              <a:rPr lang="en-US" altLang="en-US"/>
              <a:t>ranh của Nguyễn Trung Đức (</a:t>
            </a:r>
            <a:r>
              <a:rPr lang="vi-VN" altLang="en-US"/>
              <a:t> Lớp </a:t>
            </a:r>
            <a:r>
              <a:rPr lang="en-US" altLang="en-US"/>
              <a:t>5A1)</a:t>
            </a:r>
            <a:endParaRPr lang="vi-VN" altLang="en-US"/>
          </a:p>
          <a:p>
            <a:pPr algn="ctr"/>
            <a:r>
              <a:rPr lang="vi-VN" altLang="en-US"/>
              <a:t> trường tiểu học Nguyễn Siêu, Hà Nội</a:t>
            </a:r>
            <a:endParaRPr lang="en-US" altLang="en-US"/>
          </a:p>
        </p:txBody>
      </p:sp>
    </p:spTree>
    <p:extLst>
      <p:ext uri="{BB962C8B-B14F-4D97-AF65-F5344CB8AC3E}">
        <p14:creationId xmlns:p14="http://schemas.microsoft.com/office/powerpoint/2010/main" val="1423330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opy of anti-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5344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583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9"/>
          <p:cNvSpPr>
            <a:spLocks noChangeArrowheads="1" noChangeShapeType="1" noTextEdit="1"/>
          </p:cNvSpPr>
          <p:nvPr/>
        </p:nvSpPr>
        <p:spPr bwMode="auto">
          <a:xfrm>
            <a:off x="762000" y="152400"/>
            <a:ext cx="7848600" cy="523875"/>
          </a:xfrm>
          <a:prstGeom prst="rect">
            <a:avLst/>
          </a:prstGeom>
        </p:spPr>
        <p:txBody>
          <a:bodyPr wrap="none" fromWordArt="1">
            <a:prstTxWarp prst="textPlain">
              <a:avLst>
                <a:gd name="adj" fmla="val 50000"/>
              </a:avLst>
            </a:prstTxWarp>
          </a:bodyPr>
          <a:lstStyle/>
          <a:p>
            <a:pPr algn="ctr"/>
            <a:r>
              <a:rPr lang="vi-VN"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Những hoạt động vì hòa bình</a:t>
            </a:r>
            <a:endParaRPr lang="en-US" sz="4000"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p:txBody>
      </p:sp>
      <p:pic>
        <p:nvPicPr>
          <p:cNvPr id="34819" name="Picture 14" descr="https://cdnimg.vietnamplus.vn/uploaded/ifysv/2016_05_28/vnp_chay_vi_hoa_b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706438"/>
            <a:ext cx="8567737"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271463" y="5951538"/>
            <a:ext cx="8720137"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a:r>
              <a:rPr lang="vi-VN" altLang="en-US" sz="2400"/>
              <a:t>Khoảng 5.000 người từ 160 quốc gia hòa mình trước quảng trường Tòa thị chính Seoul trước khi tham gia chương trình đi bộ vì hòa bình</a:t>
            </a:r>
            <a:endParaRPr lang="en-US" altLang="en-US" sz="2400"/>
          </a:p>
        </p:txBody>
      </p:sp>
    </p:spTree>
    <p:extLst>
      <p:ext uri="{BB962C8B-B14F-4D97-AF65-F5344CB8AC3E}">
        <p14:creationId xmlns:p14="http://schemas.microsoft.com/office/powerpoint/2010/main" val="3054748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152400" y="0"/>
            <a:ext cx="9372600" cy="6858000"/>
            <a:chOff x="48" y="0"/>
            <a:chExt cx="5664" cy="4224"/>
          </a:xfrm>
        </p:grpSpPr>
        <p:sp>
          <p:nvSpPr>
            <p:cNvPr id="22533" name="Line 6"/>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7"/>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Line 8"/>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Line 9"/>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7" name="Group 10"/>
            <p:cNvGrpSpPr>
              <a:grpSpLocks/>
            </p:cNvGrpSpPr>
            <p:nvPr/>
          </p:nvGrpSpPr>
          <p:grpSpPr bwMode="auto">
            <a:xfrm>
              <a:off x="48" y="0"/>
              <a:ext cx="5664" cy="4224"/>
              <a:chOff x="48" y="0"/>
              <a:chExt cx="5664" cy="4272"/>
            </a:xfrm>
          </p:grpSpPr>
          <p:pic>
            <p:nvPicPr>
              <p:cNvPr id="22538" name="Picture 11"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AutoShape 13"/>
              <p:cNvSpPr>
                <a:spLocks noChangeArrowheads="1"/>
              </p:cNvSpPr>
              <p:nvPr/>
            </p:nvSpPr>
            <p:spPr bwMode="auto">
              <a:xfrm>
                <a:off x="48" y="48"/>
                <a:ext cx="336" cy="321"/>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6" name="AutoShape 14"/>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7" name="AutoShape 15"/>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8928" name="AutoShape 16"/>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sp>
        <p:nvSpPr>
          <p:cNvPr id="20" name="Rectangle 3"/>
          <p:cNvSpPr txBox="1">
            <a:spLocks noChangeArrowheads="1"/>
          </p:cNvSpPr>
          <p:nvPr/>
        </p:nvSpPr>
        <p:spPr bwMode="auto">
          <a:xfrm>
            <a:off x="457200" y="13716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b="1"/>
              <a:t>1. Sưu tầm tranh ảnh, bài thơ, bài hát, bài báo...về cuộc sống của trẻ em và nhân dân những vùng có chiến tranh; về các hoạt động bảo vệ hòa bình, chống chiến tranh của trẻ em Việt Nam và thế giới.</a:t>
            </a:r>
          </a:p>
          <a:p>
            <a:pPr eaLnBrk="1" hangingPunct="1"/>
            <a:r>
              <a:rPr lang="en-US" altLang="en-US" sz="3200" b="1"/>
              <a:t>2. Vẽ tranh về chủ đề “Em yêu hòa bình”.</a:t>
            </a:r>
          </a:p>
          <a:p>
            <a:pPr eaLnBrk="1" hangingPunct="1"/>
            <a:r>
              <a:rPr lang="en-US" altLang="en-US" sz="3200" b="1"/>
              <a:t>3. Tham gia các hoạt động vì hòa bình do lớp, trường hoặc địa phương tổ chức.</a:t>
            </a:r>
          </a:p>
          <a:p>
            <a:pPr eaLnBrk="1" hangingPunct="1">
              <a:lnSpc>
                <a:spcPct val="80000"/>
              </a:lnSpc>
              <a:spcBef>
                <a:spcPct val="20000"/>
              </a:spcBef>
              <a:buClr>
                <a:schemeClr val="accent1"/>
              </a:buClr>
              <a:buSzPct val="75000"/>
            </a:pPr>
            <a:endParaRPr kumimoji="1" lang="en-US" altLang="en-US" sz="3200" b="1" i="1">
              <a:latin typeface="Verdana" pitchFamily="34" charset="0"/>
            </a:endParaRPr>
          </a:p>
        </p:txBody>
      </p:sp>
      <p:sp>
        <p:nvSpPr>
          <p:cNvPr id="22532" name="Text Box 11"/>
          <p:cNvSpPr txBox="1">
            <a:spLocks noChangeArrowheads="1"/>
          </p:cNvSpPr>
          <p:nvPr/>
        </p:nvSpPr>
        <p:spPr bwMode="auto">
          <a:xfrm>
            <a:off x="3048000" y="542925"/>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spcBef>
                <a:spcPct val="50000"/>
              </a:spcBef>
            </a:pPr>
            <a:r>
              <a:rPr lang="en-US" altLang="en-US" sz="3600" b="1">
                <a:solidFill>
                  <a:srgbClr val="FF0000"/>
                </a:solidFill>
              </a:rPr>
              <a:t>Dặn dò :</a:t>
            </a:r>
          </a:p>
        </p:txBody>
      </p:sp>
    </p:spTree>
    <p:extLst>
      <p:ext uri="{BB962C8B-B14F-4D97-AF65-F5344CB8AC3E}">
        <p14:creationId xmlns:p14="http://schemas.microsoft.com/office/powerpoint/2010/main" val="4265122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0" y="274638"/>
            <a:ext cx="4572000" cy="1143000"/>
          </a:xfrm>
        </p:spPr>
        <p:txBody>
          <a:bodyPr/>
          <a:lstStyle/>
          <a:p>
            <a:pPr eaLnBrk="1" hangingPunct="1"/>
            <a:r>
              <a:rPr lang="en-US" altLang="en-US" smtClean="0"/>
              <a:t>Ghi nhớ </a:t>
            </a:r>
          </a:p>
        </p:txBody>
      </p:sp>
      <p:sp>
        <p:nvSpPr>
          <p:cNvPr id="14340" name="TextBox 4"/>
          <p:cNvSpPr txBox="1">
            <a:spLocks noChangeArrowheads="1"/>
          </p:cNvSpPr>
          <p:nvPr/>
        </p:nvSpPr>
        <p:spPr bwMode="auto">
          <a:xfrm>
            <a:off x="152400" y="1524000"/>
            <a:ext cx="8686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algn="ctr" eaLnBrk="1" hangingPunct="1"/>
            <a:r>
              <a:rPr lang="en-US" altLang="en-US" sz="3600" b="1" i="1">
                <a:solidFill>
                  <a:srgbClr val="FF0000"/>
                </a:solidFill>
              </a:rPr>
              <a:t>      Trẻ em có quyền được sống trong hòa bình và có trách nhiệm tham gia các hoạt động bảo vệ hòa bình phù hợp với khả năng</a:t>
            </a:r>
          </a:p>
          <a:p>
            <a:pPr algn="ctr" eaLnBrk="1" hangingPunct="1"/>
            <a:endParaRPr lang="en-US" altLang="en-US" sz="2400" b="1" i="1">
              <a:solidFill>
                <a:srgbClr val="FF0000"/>
              </a:solidFill>
            </a:endParaRPr>
          </a:p>
        </p:txBody>
      </p:sp>
    </p:spTree>
    <p:extLst>
      <p:ext uri="{BB962C8B-B14F-4D97-AF65-F5344CB8AC3E}">
        <p14:creationId xmlns:p14="http://schemas.microsoft.com/office/powerpoint/2010/main" val="372552015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Effect transition="in" filter="fade">
                                      <p:cBhvr>
                                        <p:cTn id="9" dur="500"/>
                                        <p:tgtEl>
                                          <p:spTgt spid="143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p:cTn id="14" dur="500" fill="hold"/>
                                        <p:tgtEl>
                                          <p:spTgt spid="14338"/>
                                        </p:tgtEl>
                                        <p:attrNameLst>
                                          <p:attrName>ppt_w</p:attrName>
                                        </p:attrNameLst>
                                      </p:cBhvr>
                                      <p:tavLst>
                                        <p:tav tm="0">
                                          <p:val>
                                            <p:fltVal val="0"/>
                                          </p:val>
                                        </p:tav>
                                        <p:tav tm="100000">
                                          <p:val>
                                            <p:strVal val="#ppt_w"/>
                                          </p:val>
                                        </p:tav>
                                      </p:tavLst>
                                    </p:anim>
                                    <p:anim calcmode="lin" valueType="num">
                                      <p:cBhvr>
                                        <p:cTn id="15" dur="500" fill="hold"/>
                                        <p:tgtEl>
                                          <p:spTgt spid="14338"/>
                                        </p:tgtEl>
                                        <p:attrNameLst>
                                          <p:attrName>ppt_h</p:attrName>
                                        </p:attrNameLst>
                                      </p:cBhvr>
                                      <p:tavLst>
                                        <p:tav tm="0">
                                          <p:val>
                                            <p:fltVal val="0"/>
                                          </p:val>
                                        </p:tav>
                                        <p:tav tm="100000">
                                          <p:val>
                                            <p:strVal val="#ppt_h"/>
                                          </p:val>
                                        </p:tav>
                                      </p:tavLst>
                                    </p:anim>
                                    <p:animEffect transition="in" filter="fade">
                                      <p:cBhvr>
                                        <p:cTn id="1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14400" y="1447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eaLnBrk="1" hangingPunct="1">
              <a:spcBef>
                <a:spcPct val="20000"/>
              </a:spcBef>
              <a:buClr>
                <a:schemeClr val="accent1"/>
              </a:buClr>
              <a:buSzPct val="75000"/>
              <a:defRPr/>
            </a:pPr>
            <a:r>
              <a:rPr kumimoji="1" lang="en-US" sz="3200" smtClean="0">
                <a:latin typeface="+mn-lt"/>
              </a:rPr>
              <a:t>  a, Chiến tranh không mang lại cuộc sống hạnh phúc cho con người.</a:t>
            </a:r>
          </a:p>
          <a:p>
            <a:pPr eaLnBrk="1" hangingPunct="1">
              <a:spcBef>
                <a:spcPct val="20000"/>
              </a:spcBef>
              <a:buClr>
                <a:schemeClr val="accent1"/>
              </a:buClr>
              <a:buSzPct val="75000"/>
              <a:defRPr/>
            </a:pPr>
            <a:endParaRPr kumimoji="1" lang="en-US" sz="3200" smtClean="0">
              <a:latin typeface="+mn-lt"/>
            </a:endParaRPr>
          </a:p>
          <a:p>
            <a:pPr eaLnBrk="1" hangingPunct="1">
              <a:spcBef>
                <a:spcPct val="20000"/>
              </a:spcBef>
              <a:buClr>
                <a:schemeClr val="accent1"/>
              </a:buClr>
              <a:buSzPct val="75000"/>
              <a:defRPr/>
            </a:pPr>
            <a:r>
              <a:rPr kumimoji="1" lang="en-US" sz="3200" smtClean="0">
                <a:latin typeface="+mn-lt"/>
              </a:rPr>
              <a:t>   </a:t>
            </a:r>
          </a:p>
        </p:txBody>
      </p:sp>
      <p:sp>
        <p:nvSpPr>
          <p:cNvPr id="186375" name="Rectangle 7"/>
          <p:cNvSpPr>
            <a:spLocks noChangeArrowheads="1"/>
          </p:cNvSpPr>
          <p:nvPr/>
        </p:nvSpPr>
        <p:spPr bwMode="auto">
          <a:xfrm>
            <a:off x="990600" y="2687638"/>
            <a:ext cx="7696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b, Chỉ trẻ em các nước giàu mới có quyền được sống trong hòa bình.</a:t>
            </a:r>
          </a:p>
        </p:txBody>
      </p:sp>
      <p:sp>
        <p:nvSpPr>
          <p:cNvPr id="186376" name="Rectangle 8"/>
          <p:cNvSpPr>
            <a:spLocks noChangeArrowheads="1"/>
          </p:cNvSpPr>
          <p:nvPr/>
        </p:nvSpPr>
        <p:spPr bwMode="auto">
          <a:xfrm>
            <a:off x="990600" y="3830638"/>
            <a:ext cx="731043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c, Chỉ nhà nước và quân đội mới có trách nhiệm bảo vệ hòa bình.</a:t>
            </a:r>
          </a:p>
        </p:txBody>
      </p:sp>
      <p:sp>
        <p:nvSpPr>
          <p:cNvPr id="186377" name="Rectangle 9"/>
          <p:cNvSpPr>
            <a:spLocks noChangeArrowheads="1"/>
          </p:cNvSpPr>
          <p:nvPr/>
        </p:nvSpPr>
        <p:spPr bwMode="auto">
          <a:xfrm>
            <a:off x="990600" y="4941888"/>
            <a:ext cx="730726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d, Những người tiến bộ trên thế giới đều đấu tranh cho hòa bình.</a:t>
            </a:r>
          </a:p>
        </p:txBody>
      </p:sp>
      <p:sp>
        <p:nvSpPr>
          <p:cNvPr id="186390" name="Text Box 22"/>
          <p:cNvSpPr txBox="1">
            <a:spLocks noChangeArrowheads="1"/>
          </p:cNvSpPr>
          <p:nvPr/>
        </p:nvSpPr>
        <p:spPr bwMode="auto">
          <a:xfrm>
            <a:off x="152400" y="228600"/>
            <a:ext cx="861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spcBef>
                <a:spcPct val="50000"/>
              </a:spcBef>
            </a:pPr>
            <a:r>
              <a:rPr lang="en-US" altLang="en-US" sz="3600" b="1">
                <a:solidFill>
                  <a:srgbClr val="000099"/>
                </a:solidFill>
              </a:rPr>
              <a:t>  </a:t>
            </a:r>
            <a:r>
              <a:rPr lang="en-US" altLang="en-US" sz="3600" b="1"/>
              <a:t>Bài 1: </a:t>
            </a:r>
            <a:r>
              <a:rPr lang="en-US" altLang="en-US" sz="3600" b="1">
                <a:solidFill>
                  <a:srgbClr val="000099"/>
                </a:solidFill>
              </a:rPr>
              <a:t>Em tán thành với ý kiến nào thể hiện lòng yêu hòa bình dưới đây? Vì sao?</a:t>
            </a:r>
          </a:p>
        </p:txBody>
      </p:sp>
      <p:sp>
        <p:nvSpPr>
          <p:cNvPr id="3" name="Rectangle 2"/>
          <p:cNvSpPr/>
          <p:nvPr/>
        </p:nvSpPr>
        <p:spPr>
          <a:xfrm>
            <a:off x="0" y="6111240"/>
            <a:ext cx="8968642" cy="707886"/>
          </a:xfrm>
          <a:prstGeom prst="rect">
            <a:avLst/>
          </a:prstGeom>
          <a:noFill/>
          <a:ln w="19050">
            <a:solidFill>
              <a:schemeClr val="tx1"/>
            </a:soli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rPr>
              <a:t>  Tán thành         - Không tán thành    </a:t>
            </a:r>
          </a:p>
        </p:txBody>
      </p:sp>
      <p:sp>
        <p:nvSpPr>
          <p:cNvPr id="4" name="Rectangle 3"/>
          <p:cNvSpPr>
            <a:spLocks noChangeArrowheads="1"/>
          </p:cNvSpPr>
          <p:nvPr/>
        </p:nvSpPr>
        <p:spPr bwMode="auto">
          <a:xfrm>
            <a:off x="2819400" y="6096000"/>
            <a:ext cx="762000" cy="685800"/>
          </a:xfrm>
          <a:prstGeom prst="rect">
            <a:avLst/>
          </a:prstGeom>
          <a:solidFill>
            <a:srgbClr val="008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6" name="Rectangle 15"/>
          <p:cNvSpPr>
            <a:spLocks noChangeArrowheads="1"/>
          </p:cNvSpPr>
          <p:nvPr/>
        </p:nvSpPr>
        <p:spPr bwMode="auto">
          <a:xfrm>
            <a:off x="152400" y="39624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7" name="Rectangle 16"/>
          <p:cNvSpPr>
            <a:spLocks noChangeArrowheads="1"/>
          </p:cNvSpPr>
          <p:nvPr/>
        </p:nvSpPr>
        <p:spPr bwMode="auto">
          <a:xfrm>
            <a:off x="8153400" y="60960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9" name="Rectangle 18"/>
          <p:cNvSpPr>
            <a:spLocks noChangeArrowheads="1"/>
          </p:cNvSpPr>
          <p:nvPr/>
        </p:nvSpPr>
        <p:spPr bwMode="auto">
          <a:xfrm>
            <a:off x="114300" y="28956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23" name="Rectangle 22"/>
          <p:cNvSpPr>
            <a:spLocks noChangeArrowheads="1"/>
          </p:cNvSpPr>
          <p:nvPr/>
        </p:nvSpPr>
        <p:spPr bwMode="auto">
          <a:xfrm>
            <a:off x="76200" y="1676400"/>
            <a:ext cx="762000" cy="685800"/>
          </a:xfrm>
          <a:prstGeom prst="rect">
            <a:avLst/>
          </a:prstGeom>
          <a:solidFill>
            <a:srgbClr val="008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12477243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6375"/>
                                        </p:tgtEl>
                                        <p:attrNameLst>
                                          <p:attrName>style.visibility</p:attrName>
                                        </p:attrNameLst>
                                      </p:cBhvr>
                                      <p:to>
                                        <p:strVal val="visible"/>
                                      </p:to>
                                    </p:set>
                                    <p:animEffect transition="in" filter="fade">
                                      <p:cBhvr>
                                        <p:cTn id="12" dur="1000"/>
                                        <p:tgtEl>
                                          <p:spTgt spid="186375"/>
                                        </p:tgtEl>
                                      </p:cBhvr>
                                    </p:animEffect>
                                    <p:anim calcmode="lin" valueType="num">
                                      <p:cBhvr>
                                        <p:cTn id="13" dur="1000" fill="hold"/>
                                        <p:tgtEl>
                                          <p:spTgt spid="186375"/>
                                        </p:tgtEl>
                                        <p:attrNameLst>
                                          <p:attrName>ppt_x</p:attrName>
                                        </p:attrNameLst>
                                      </p:cBhvr>
                                      <p:tavLst>
                                        <p:tav tm="0">
                                          <p:val>
                                            <p:strVal val="#ppt_x"/>
                                          </p:val>
                                        </p:tav>
                                        <p:tav tm="100000">
                                          <p:val>
                                            <p:strVal val="#ppt_x"/>
                                          </p:val>
                                        </p:tav>
                                      </p:tavLst>
                                    </p:anim>
                                    <p:anim calcmode="lin" valueType="num">
                                      <p:cBhvr>
                                        <p:cTn id="14" dur="1000" fill="hold"/>
                                        <p:tgtEl>
                                          <p:spTgt spid="18637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6376"/>
                                        </p:tgtEl>
                                        <p:attrNameLst>
                                          <p:attrName>style.visibility</p:attrName>
                                        </p:attrNameLst>
                                      </p:cBhvr>
                                      <p:to>
                                        <p:strVal val="visible"/>
                                      </p:to>
                                    </p:set>
                                    <p:animEffect transition="in" filter="fade">
                                      <p:cBhvr>
                                        <p:cTn id="17" dur="1000"/>
                                        <p:tgtEl>
                                          <p:spTgt spid="186376"/>
                                        </p:tgtEl>
                                      </p:cBhvr>
                                    </p:animEffect>
                                    <p:anim calcmode="lin" valueType="num">
                                      <p:cBhvr>
                                        <p:cTn id="18" dur="1000" fill="hold"/>
                                        <p:tgtEl>
                                          <p:spTgt spid="186376"/>
                                        </p:tgtEl>
                                        <p:attrNameLst>
                                          <p:attrName>ppt_x</p:attrName>
                                        </p:attrNameLst>
                                      </p:cBhvr>
                                      <p:tavLst>
                                        <p:tav tm="0">
                                          <p:val>
                                            <p:strVal val="#ppt_x"/>
                                          </p:val>
                                        </p:tav>
                                        <p:tav tm="100000">
                                          <p:val>
                                            <p:strVal val="#ppt_x"/>
                                          </p:val>
                                        </p:tav>
                                      </p:tavLst>
                                    </p:anim>
                                    <p:anim calcmode="lin" valueType="num">
                                      <p:cBhvr>
                                        <p:cTn id="19" dur="1000" fill="hold"/>
                                        <p:tgtEl>
                                          <p:spTgt spid="1863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6377"/>
                                        </p:tgtEl>
                                        <p:attrNameLst>
                                          <p:attrName>style.visibility</p:attrName>
                                        </p:attrNameLst>
                                      </p:cBhvr>
                                      <p:to>
                                        <p:strVal val="visible"/>
                                      </p:to>
                                    </p:set>
                                    <p:animEffect transition="in" filter="fade">
                                      <p:cBhvr>
                                        <p:cTn id="22" dur="1000"/>
                                        <p:tgtEl>
                                          <p:spTgt spid="186377"/>
                                        </p:tgtEl>
                                      </p:cBhvr>
                                    </p:animEffect>
                                    <p:anim calcmode="lin" valueType="num">
                                      <p:cBhvr>
                                        <p:cTn id="23" dur="1000" fill="hold"/>
                                        <p:tgtEl>
                                          <p:spTgt spid="186377"/>
                                        </p:tgtEl>
                                        <p:attrNameLst>
                                          <p:attrName>ppt_x</p:attrName>
                                        </p:attrNameLst>
                                      </p:cBhvr>
                                      <p:tavLst>
                                        <p:tav tm="0">
                                          <p:val>
                                            <p:strVal val="#ppt_x"/>
                                          </p:val>
                                        </p:tav>
                                        <p:tav tm="100000">
                                          <p:val>
                                            <p:strVal val="#ppt_x"/>
                                          </p:val>
                                        </p:tav>
                                      </p:tavLst>
                                    </p:anim>
                                    <p:anim calcmode="lin" valueType="num">
                                      <p:cBhvr>
                                        <p:cTn id="24" dur="1000" fill="hold"/>
                                        <p:tgtEl>
                                          <p:spTgt spid="186377"/>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6390"/>
                                        </p:tgtEl>
                                        <p:attrNameLst>
                                          <p:attrName>style.visibility</p:attrName>
                                        </p:attrNameLst>
                                      </p:cBhvr>
                                      <p:to>
                                        <p:strVal val="visible"/>
                                      </p:to>
                                    </p:set>
                                    <p:animEffect transition="in" filter="fade">
                                      <p:cBhvr>
                                        <p:cTn id="29" dur="1000"/>
                                        <p:tgtEl>
                                          <p:spTgt spid="186390"/>
                                        </p:tgtEl>
                                      </p:cBhvr>
                                    </p:animEffect>
                                    <p:anim calcmode="lin" valueType="num">
                                      <p:cBhvr>
                                        <p:cTn id="30" dur="1000" fill="hold"/>
                                        <p:tgtEl>
                                          <p:spTgt spid="186390"/>
                                        </p:tgtEl>
                                        <p:attrNameLst>
                                          <p:attrName>ppt_x</p:attrName>
                                        </p:attrNameLst>
                                      </p:cBhvr>
                                      <p:tavLst>
                                        <p:tav tm="0">
                                          <p:val>
                                            <p:strVal val="#ppt_x"/>
                                          </p:val>
                                        </p:tav>
                                        <p:tav tm="100000">
                                          <p:val>
                                            <p:strVal val="#ppt_x"/>
                                          </p:val>
                                        </p:tav>
                                      </p:tavLst>
                                    </p:anim>
                                    <p:anim calcmode="lin" valueType="num">
                                      <p:cBhvr>
                                        <p:cTn id="31" dur="1000" fill="hold"/>
                                        <p:tgtEl>
                                          <p:spTgt spid="18639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6375" grpId="0"/>
      <p:bldP spid="186376" grpId="0"/>
      <p:bldP spid="186377" grpId="0"/>
      <p:bldP spid="186390" grpId="0"/>
      <p:bldP spid="4" grpId="0" animBg="1"/>
      <p:bldP spid="16" grpId="0" animBg="1"/>
      <p:bldP spid="17" grpId="0" animBg="1"/>
      <p:bldP spid="1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04800" y="182563"/>
            <a:ext cx="86868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r>
              <a:rPr lang="vi-VN" altLang="en-US" sz="3000" b="1"/>
              <a:t>Điều 38.</a:t>
            </a:r>
            <a:r>
              <a:rPr lang="en-US" altLang="en-US" sz="3000" b="1"/>
              <a:t> – Công ước liên hợp quốc về quyền trẻ em</a:t>
            </a:r>
            <a:endParaRPr lang="vi-VN" altLang="en-US" sz="3000"/>
          </a:p>
          <a:p>
            <a:r>
              <a:rPr lang="vi-VN" altLang="en-US" sz="3000"/>
              <a:t>3. </a:t>
            </a:r>
            <a:r>
              <a:rPr lang="vi-VN" altLang="en-US" sz="3000">
                <a:solidFill>
                  <a:srgbClr val="FF0000"/>
                </a:solidFill>
              </a:rPr>
              <a:t>Các Quốc gia thành viên phải tránh tuyển mộ bất kỳ người nào chưa đến 15 tuổi vào lực lượng vũ trang của mình</a:t>
            </a:r>
            <a:r>
              <a:rPr lang="vi-VN" altLang="en-US" sz="3000"/>
              <a:t>; khi tuyển mộ trong số những người đã đến 15 tuổi nhưng chưa đến 18 tuổi, các Quốc gia thành viên phải cố gắng ưu tiên tuyển mộ những người nhiều tuổi nhất trong số đó.</a:t>
            </a:r>
          </a:p>
          <a:p>
            <a:r>
              <a:rPr lang="vi-VN" altLang="en-US" sz="3000"/>
              <a:t>4. Phù hợp với nghĩa vụ của mình theo luật nhân đạo quốc tế là bảo vệ dân thường trong các cuộc xung đột vũ trang, các Quốc gia thành viên phải thực hiện mọi biện pháp có thể thực hiện được nhằm </a:t>
            </a:r>
            <a:r>
              <a:rPr lang="vi-VN" altLang="en-US" sz="3000">
                <a:solidFill>
                  <a:srgbClr val="FF0000"/>
                </a:solidFill>
              </a:rPr>
              <a:t>bảo</a:t>
            </a:r>
            <a:r>
              <a:rPr lang="vi-VN" altLang="en-US" sz="3000"/>
              <a:t> </a:t>
            </a:r>
            <a:r>
              <a:rPr lang="vi-VN" altLang="en-US" sz="3000">
                <a:solidFill>
                  <a:srgbClr val="FF0000"/>
                </a:solidFill>
              </a:rPr>
              <a:t>đảm sự bảo vệ và chăm sóc những trẻ em bị ảnh hưởng bởi xung đột vũ trang</a:t>
            </a:r>
            <a:r>
              <a:rPr lang="vi-VN" altLang="en-US" sz="3000"/>
              <a:t>.</a:t>
            </a:r>
          </a:p>
        </p:txBody>
      </p:sp>
    </p:spTree>
    <p:extLst>
      <p:ext uri="{BB962C8B-B14F-4D97-AF65-F5344CB8AC3E}">
        <p14:creationId xmlns:p14="http://schemas.microsoft.com/office/powerpoint/2010/main" val="391823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14400" y="1447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eaLnBrk="1" hangingPunct="1">
              <a:spcBef>
                <a:spcPct val="20000"/>
              </a:spcBef>
              <a:buClr>
                <a:schemeClr val="accent1"/>
              </a:buClr>
              <a:buSzPct val="75000"/>
              <a:defRPr/>
            </a:pPr>
            <a:r>
              <a:rPr kumimoji="1" lang="en-US" sz="3200" smtClean="0">
                <a:latin typeface="+mn-lt"/>
              </a:rPr>
              <a:t>  a, Chiến tranh không mang lại cuộc sống hạnh phúc cho con người.</a:t>
            </a:r>
          </a:p>
          <a:p>
            <a:pPr eaLnBrk="1" hangingPunct="1">
              <a:spcBef>
                <a:spcPct val="20000"/>
              </a:spcBef>
              <a:buClr>
                <a:schemeClr val="accent1"/>
              </a:buClr>
              <a:buSzPct val="75000"/>
              <a:defRPr/>
            </a:pPr>
            <a:endParaRPr kumimoji="1" lang="en-US" sz="3200" smtClean="0">
              <a:latin typeface="+mn-lt"/>
            </a:endParaRPr>
          </a:p>
          <a:p>
            <a:pPr eaLnBrk="1" hangingPunct="1">
              <a:spcBef>
                <a:spcPct val="20000"/>
              </a:spcBef>
              <a:buClr>
                <a:schemeClr val="accent1"/>
              </a:buClr>
              <a:buSzPct val="75000"/>
              <a:defRPr/>
            </a:pPr>
            <a:r>
              <a:rPr kumimoji="1" lang="en-US" sz="3200" smtClean="0">
                <a:latin typeface="+mn-lt"/>
              </a:rPr>
              <a:t>   </a:t>
            </a:r>
          </a:p>
        </p:txBody>
      </p:sp>
      <p:sp>
        <p:nvSpPr>
          <p:cNvPr id="186375" name="Rectangle 7"/>
          <p:cNvSpPr>
            <a:spLocks noChangeArrowheads="1"/>
          </p:cNvSpPr>
          <p:nvPr/>
        </p:nvSpPr>
        <p:spPr bwMode="auto">
          <a:xfrm>
            <a:off x="990600" y="2687638"/>
            <a:ext cx="7696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b, Chỉ trẻ em các nước giàu mới có quyền được sống trong hòa bình.</a:t>
            </a:r>
          </a:p>
        </p:txBody>
      </p:sp>
      <p:sp>
        <p:nvSpPr>
          <p:cNvPr id="186376" name="Rectangle 8"/>
          <p:cNvSpPr>
            <a:spLocks noChangeArrowheads="1"/>
          </p:cNvSpPr>
          <p:nvPr/>
        </p:nvSpPr>
        <p:spPr bwMode="auto">
          <a:xfrm>
            <a:off x="990600" y="3830638"/>
            <a:ext cx="731043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c, Chỉ nhà nước và quân đội mới có trách nhiệm bảo vệ hòa bình.</a:t>
            </a:r>
          </a:p>
        </p:txBody>
      </p:sp>
      <p:sp>
        <p:nvSpPr>
          <p:cNvPr id="186377" name="Rectangle 9"/>
          <p:cNvSpPr>
            <a:spLocks noChangeArrowheads="1"/>
          </p:cNvSpPr>
          <p:nvPr/>
        </p:nvSpPr>
        <p:spPr bwMode="auto">
          <a:xfrm>
            <a:off x="990600" y="4941888"/>
            <a:ext cx="730726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chemeClr val="accent1"/>
              </a:buClr>
              <a:buSzPct val="75000"/>
              <a:defRPr/>
            </a:pPr>
            <a:r>
              <a:rPr kumimoji="1" lang="en-US" sz="3200">
                <a:latin typeface="+mn-lt"/>
              </a:rPr>
              <a:t>d, Những người tiến bộ trên thế giới đều đấu tranh cho hòa bình.</a:t>
            </a:r>
          </a:p>
        </p:txBody>
      </p:sp>
      <p:sp>
        <p:nvSpPr>
          <p:cNvPr id="11270" name="Text Box 22"/>
          <p:cNvSpPr txBox="1">
            <a:spLocks noChangeArrowheads="1"/>
          </p:cNvSpPr>
          <p:nvPr/>
        </p:nvSpPr>
        <p:spPr bwMode="auto">
          <a:xfrm>
            <a:off x="152400" y="228600"/>
            <a:ext cx="861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spcBef>
                <a:spcPct val="50000"/>
              </a:spcBef>
            </a:pPr>
            <a:r>
              <a:rPr lang="en-US" altLang="en-US" sz="3600" b="1">
                <a:solidFill>
                  <a:srgbClr val="000099"/>
                </a:solidFill>
              </a:rPr>
              <a:t> </a:t>
            </a:r>
            <a:r>
              <a:rPr lang="en-US" altLang="en-US" sz="3600" b="1"/>
              <a:t>Bài 1: </a:t>
            </a:r>
            <a:r>
              <a:rPr lang="en-US" altLang="en-US" sz="3600" b="1">
                <a:solidFill>
                  <a:srgbClr val="000099"/>
                </a:solidFill>
              </a:rPr>
              <a:t>Em tán thành với ý kiến nào thể hiện lòng yêu hòa bình dưới đây? Vì sao?</a:t>
            </a:r>
          </a:p>
        </p:txBody>
      </p:sp>
      <p:sp>
        <p:nvSpPr>
          <p:cNvPr id="3" name="Rectangle 2"/>
          <p:cNvSpPr/>
          <p:nvPr/>
        </p:nvSpPr>
        <p:spPr>
          <a:xfrm>
            <a:off x="0" y="6111240"/>
            <a:ext cx="8968642" cy="707886"/>
          </a:xfrm>
          <a:prstGeom prst="rect">
            <a:avLst/>
          </a:prstGeom>
          <a:noFill/>
          <a:ln w="19050">
            <a:solidFill>
              <a:schemeClr val="tx1"/>
            </a:soli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rPr>
              <a:t>  Tán thành         - Không tán thành    </a:t>
            </a:r>
          </a:p>
        </p:txBody>
      </p:sp>
      <p:sp>
        <p:nvSpPr>
          <p:cNvPr id="11272" name="Rectangle 3"/>
          <p:cNvSpPr>
            <a:spLocks noChangeArrowheads="1"/>
          </p:cNvSpPr>
          <p:nvPr/>
        </p:nvSpPr>
        <p:spPr bwMode="auto">
          <a:xfrm>
            <a:off x="2819400" y="6096000"/>
            <a:ext cx="762000" cy="685800"/>
          </a:xfrm>
          <a:prstGeom prst="rect">
            <a:avLst/>
          </a:prstGeom>
          <a:solidFill>
            <a:srgbClr val="008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5" name="Rectangle 14"/>
          <p:cNvSpPr>
            <a:spLocks noChangeArrowheads="1"/>
          </p:cNvSpPr>
          <p:nvPr/>
        </p:nvSpPr>
        <p:spPr bwMode="auto">
          <a:xfrm>
            <a:off x="152400" y="5105400"/>
            <a:ext cx="762000" cy="685800"/>
          </a:xfrm>
          <a:prstGeom prst="rect">
            <a:avLst/>
          </a:prstGeom>
          <a:solidFill>
            <a:srgbClr val="008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1274" name="Rectangle 15"/>
          <p:cNvSpPr>
            <a:spLocks noChangeArrowheads="1"/>
          </p:cNvSpPr>
          <p:nvPr/>
        </p:nvSpPr>
        <p:spPr bwMode="auto">
          <a:xfrm>
            <a:off x="152400" y="40386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1275" name="Rectangle 16"/>
          <p:cNvSpPr>
            <a:spLocks noChangeArrowheads="1"/>
          </p:cNvSpPr>
          <p:nvPr/>
        </p:nvSpPr>
        <p:spPr bwMode="auto">
          <a:xfrm>
            <a:off x="8153400" y="60960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1276" name="Rectangle 18"/>
          <p:cNvSpPr>
            <a:spLocks noChangeArrowheads="1"/>
          </p:cNvSpPr>
          <p:nvPr/>
        </p:nvSpPr>
        <p:spPr bwMode="auto">
          <a:xfrm>
            <a:off x="114300" y="2895600"/>
            <a:ext cx="762000" cy="685800"/>
          </a:xfrm>
          <a:prstGeom prst="rect">
            <a:avLst/>
          </a:prstGeom>
          <a:solidFill>
            <a:srgbClr val="FF0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11277" name="Rectangle 22"/>
          <p:cNvSpPr>
            <a:spLocks noChangeArrowheads="1"/>
          </p:cNvSpPr>
          <p:nvPr/>
        </p:nvSpPr>
        <p:spPr bwMode="auto">
          <a:xfrm>
            <a:off x="76200" y="1676400"/>
            <a:ext cx="762000" cy="685800"/>
          </a:xfrm>
          <a:prstGeom prst="rect">
            <a:avLst/>
          </a:prstGeom>
          <a:solidFill>
            <a:srgbClr val="008000"/>
          </a:solidFill>
          <a:ln w="9525" algn="ctr">
            <a:solidFill>
              <a:schemeClr val="tx1"/>
            </a:solidFill>
            <a:round/>
            <a:headEnd/>
            <a:tailEnd/>
          </a:ln>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41654041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Káº¿t quáº£ hÃ¬nh áº£nh cho nen xÆ¡n man ÄÃª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4038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l="16624" t="32224" r="43625" b="5331"/>
          <a:stretch>
            <a:fillRect/>
          </a:stretch>
        </p:blipFill>
        <p:spPr bwMode="auto">
          <a:xfrm>
            <a:off x="4486275" y="381000"/>
            <a:ext cx="45053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9" descr="Káº¿t quáº£ hÃ¬nh áº£nh cho mo ri x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3429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00600" y="5691277"/>
            <a:ext cx="3967163" cy="584775"/>
          </a:xfrm>
          <a:prstGeom prst="rect">
            <a:avLst/>
          </a:prstGeom>
          <a:solidFill>
            <a:srgbClr val="FFFF0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Ray - mông - điêng</a:t>
            </a:r>
          </a:p>
        </p:txBody>
      </p:sp>
      <p:sp>
        <p:nvSpPr>
          <p:cNvPr id="8" name="Rectangle 7"/>
          <p:cNvSpPr/>
          <p:nvPr/>
        </p:nvSpPr>
        <p:spPr>
          <a:xfrm>
            <a:off x="152400" y="2641312"/>
            <a:ext cx="4038600" cy="584775"/>
          </a:xfrm>
          <a:prstGeom prst="rect">
            <a:avLst/>
          </a:prstGeom>
          <a:solidFill>
            <a:srgbClr val="FFFF0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Nen- xơn Man-đê - la</a:t>
            </a:r>
          </a:p>
        </p:txBody>
      </p:sp>
      <p:sp>
        <p:nvSpPr>
          <p:cNvPr id="9" name="Rectangle 8"/>
          <p:cNvSpPr/>
          <p:nvPr/>
        </p:nvSpPr>
        <p:spPr>
          <a:xfrm>
            <a:off x="381000" y="6044625"/>
            <a:ext cx="3429000" cy="584775"/>
          </a:xfrm>
          <a:prstGeom prst="rect">
            <a:avLst/>
          </a:prstGeom>
          <a:solidFill>
            <a:srgbClr val="FFFF0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 - ri - xơn</a:t>
            </a:r>
          </a:p>
        </p:txBody>
      </p:sp>
    </p:spTree>
    <p:extLst>
      <p:ext uri="{BB962C8B-B14F-4D97-AF65-F5344CB8AC3E}">
        <p14:creationId xmlns:p14="http://schemas.microsoft.com/office/powerpoint/2010/main" val="55483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381000"/>
            <a:ext cx="8839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700">
                <a:solidFill>
                  <a:schemeClr val="tx1"/>
                </a:solidFill>
                <a:latin typeface="Times New Roman" pitchFamily="18" charset="0"/>
                <a:cs typeface="Times New Roman" pitchFamily="18" charset="0"/>
              </a:defRPr>
            </a:lvl1pPr>
            <a:lvl2pPr marL="742950" indent="-285750">
              <a:defRPr sz="2700">
                <a:solidFill>
                  <a:schemeClr val="tx1"/>
                </a:solidFill>
                <a:latin typeface="Times New Roman" pitchFamily="18" charset="0"/>
                <a:cs typeface="Times New Roman" pitchFamily="18" charset="0"/>
              </a:defRPr>
            </a:lvl2pPr>
            <a:lvl3pPr marL="1143000" indent="-228600">
              <a:defRPr sz="2700">
                <a:solidFill>
                  <a:schemeClr val="tx1"/>
                </a:solidFill>
                <a:latin typeface="Times New Roman" pitchFamily="18" charset="0"/>
                <a:cs typeface="Times New Roman" pitchFamily="18" charset="0"/>
              </a:defRPr>
            </a:lvl3pPr>
            <a:lvl4pPr marL="1600200" indent="-228600">
              <a:defRPr sz="2700">
                <a:solidFill>
                  <a:schemeClr val="tx1"/>
                </a:solidFill>
                <a:latin typeface="Times New Roman" pitchFamily="18" charset="0"/>
                <a:cs typeface="Times New Roman" pitchFamily="18" charset="0"/>
              </a:defRPr>
            </a:lvl4pPr>
            <a:lvl5pPr marL="2057400" indent="-228600">
              <a:defRPr sz="27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marL="0" indent="0" eaLnBrk="1" hangingPunct="1">
              <a:spcBef>
                <a:spcPct val="20000"/>
              </a:spcBef>
              <a:buClr>
                <a:schemeClr val="accent1"/>
              </a:buClr>
              <a:buSzPct val="75000"/>
              <a:defRPr/>
            </a:pPr>
            <a:r>
              <a:rPr kumimoji="1" lang="en-US" sz="2800" b="1" i="1" smtClean="0">
                <a:latin typeface="Verdana" pitchFamily="34" charset="0"/>
              </a:rPr>
              <a:t> Bài 2 : Những hành động, việc làm nào dưới đây thể hiện lòng yêu hòa bình?</a:t>
            </a:r>
          </a:p>
          <a:p>
            <a:pPr marL="398463" indent="-279400" eaLnBrk="1" hangingPunct="1">
              <a:spcBef>
                <a:spcPct val="20000"/>
              </a:spcBef>
              <a:buClr>
                <a:schemeClr val="accent1"/>
              </a:buClr>
              <a:buSzPct val="75000"/>
              <a:defRPr/>
            </a:pPr>
            <a:r>
              <a:rPr kumimoji="1" lang="en-US" sz="2800" b="1" smtClean="0">
                <a:solidFill>
                  <a:srgbClr val="CC6600"/>
                </a:solidFill>
                <a:latin typeface="Verdana" pitchFamily="34" charset="0"/>
              </a:rPr>
              <a:t> </a:t>
            </a:r>
            <a:r>
              <a:rPr kumimoji="1" lang="en-US" sz="3600" b="1" smtClean="0">
                <a:solidFill>
                  <a:srgbClr val="0000FF"/>
                </a:solidFill>
              </a:rPr>
              <a:t>a, Thích chơi và cổ vũ cho các trò chơi bạo lực.</a:t>
            </a:r>
          </a:p>
          <a:p>
            <a:pPr marL="398463" indent="-279400" eaLnBrk="1" hangingPunct="1">
              <a:spcBef>
                <a:spcPct val="20000"/>
              </a:spcBef>
              <a:buClr>
                <a:schemeClr val="accent1"/>
              </a:buClr>
              <a:buSzPct val="75000"/>
              <a:defRPr/>
            </a:pPr>
            <a:r>
              <a:rPr kumimoji="1" lang="en-US" sz="3600" b="1" smtClean="0">
                <a:solidFill>
                  <a:srgbClr val="008000"/>
                </a:solidFill>
              </a:rPr>
              <a:t> </a:t>
            </a:r>
            <a:r>
              <a:rPr kumimoji="1" lang="en-US" sz="3600" b="1" smtClean="0">
                <a:solidFill>
                  <a:srgbClr val="0000FF"/>
                </a:solidFill>
              </a:rPr>
              <a:t>b, Biết thương lượng, đối thoại để giải quyết mâu thuẫn.</a:t>
            </a:r>
          </a:p>
          <a:p>
            <a:pPr marL="398463" indent="-279400" eaLnBrk="1" hangingPunct="1">
              <a:spcBef>
                <a:spcPct val="20000"/>
              </a:spcBef>
              <a:buClr>
                <a:schemeClr val="accent1"/>
              </a:buClr>
              <a:buSzPct val="75000"/>
              <a:defRPr/>
            </a:pPr>
            <a:r>
              <a:rPr kumimoji="1" lang="en-US" sz="3600" b="1" smtClean="0">
                <a:solidFill>
                  <a:srgbClr val="0000FF"/>
                </a:solidFill>
              </a:rPr>
              <a:t> c, Đoàn kết, hữu nghị với các dân tộc khác.</a:t>
            </a:r>
          </a:p>
          <a:p>
            <a:pPr marL="398463" indent="-279400" eaLnBrk="1" hangingPunct="1">
              <a:spcBef>
                <a:spcPct val="20000"/>
              </a:spcBef>
              <a:buClr>
                <a:schemeClr val="accent1"/>
              </a:buClr>
              <a:buSzPct val="75000"/>
              <a:defRPr/>
            </a:pPr>
            <a:r>
              <a:rPr kumimoji="1" lang="en-US" sz="3600" b="1" smtClean="0">
                <a:solidFill>
                  <a:srgbClr val="0000FF"/>
                </a:solidFill>
              </a:rPr>
              <a:t> d, Thích dùng bạo lực với người khác.</a:t>
            </a:r>
          </a:p>
        </p:txBody>
      </p:sp>
      <p:sp>
        <p:nvSpPr>
          <p:cNvPr id="2" name="Oval 1"/>
          <p:cNvSpPr>
            <a:spLocks noChangeArrowheads="1"/>
          </p:cNvSpPr>
          <p:nvPr/>
        </p:nvSpPr>
        <p:spPr bwMode="auto">
          <a:xfrm>
            <a:off x="155575" y="2514600"/>
            <a:ext cx="762000" cy="762000"/>
          </a:xfrm>
          <a:prstGeom prst="ellipse">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sp>
        <p:nvSpPr>
          <p:cNvPr id="8" name="Oval 7"/>
          <p:cNvSpPr>
            <a:spLocks noChangeArrowheads="1"/>
          </p:cNvSpPr>
          <p:nvPr/>
        </p:nvSpPr>
        <p:spPr bwMode="auto">
          <a:xfrm>
            <a:off x="152400" y="3700463"/>
            <a:ext cx="762000" cy="762000"/>
          </a:xfrm>
          <a:prstGeom prst="ellipse">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defTabSz="1358900">
              <a:defRPr sz="2700">
                <a:solidFill>
                  <a:schemeClr val="tx1"/>
                </a:solidFill>
                <a:latin typeface="Times New Roman" pitchFamily="18" charset="0"/>
                <a:cs typeface="Times New Roman" pitchFamily="18" charset="0"/>
              </a:defRPr>
            </a:lvl1pPr>
            <a:lvl2pPr marL="742950" indent="-285750" defTabSz="1358900">
              <a:defRPr sz="2700">
                <a:solidFill>
                  <a:schemeClr val="tx1"/>
                </a:solidFill>
                <a:latin typeface="Times New Roman" pitchFamily="18" charset="0"/>
                <a:cs typeface="Times New Roman" pitchFamily="18" charset="0"/>
              </a:defRPr>
            </a:lvl2pPr>
            <a:lvl3pPr marL="1143000" indent="-228600" defTabSz="1358900">
              <a:defRPr sz="2700">
                <a:solidFill>
                  <a:schemeClr val="tx1"/>
                </a:solidFill>
                <a:latin typeface="Times New Roman" pitchFamily="18" charset="0"/>
                <a:cs typeface="Times New Roman" pitchFamily="18" charset="0"/>
              </a:defRPr>
            </a:lvl3pPr>
            <a:lvl4pPr marL="1600200" indent="-228600" defTabSz="1358900">
              <a:defRPr sz="2700">
                <a:solidFill>
                  <a:schemeClr val="tx1"/>
                </a:solidFill>
                <a:latin typeface="Times New Roman" pitchFamily="18" charset="0"/>
                <a:cs typeface="Times New Roman" pitchFamily="18" charset="0"/>
              </a:defRPr>
            </a:lvl4pPr>
            <a:lvl5pPr marL="2057400" indent="-228600" defTabSz="1358900">
              <a:defRPr sz="2700">
                <a:solidFill>
                  <a:schemeClr val="tx1"/>
                </a:solidFill>
                <a:latin typeface="Times New Roman" pitchFamily="18" charset="0"/>
                <a:cs typeface="Times New Roman" pitchFamily="18" charset="0"/>
              </a:defRPr>
            </a:lvl5pPr>
            <a:lvl6pPr marL="25146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358900"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endParaRPr lang="en-US" altLang="en-US"/>
          </a:p>
        </p:txBody>
      </p:sp>
      <p:cxnSp>
        <p:nvCxnSpPr>
          <p:cNvPr id="10" name="Straight Connector 9"/>
          <p:cNvCxnSpPr>
            <a:cxnSpLocks noChangeShapeType="1"/>
          </p:cNvCxnSpPr>
          <p:nvPr/>
        </p:nvCxnSpPr>
        <p:spPr bwMode="auto">
          <a:xfrm>
            <a:off x="1676400" y="838200"/>
            <a:ext cx="5486400"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cxnSpLocks noChangeShapeType="1"/>
          </p:cNvCxnSpPr>
          <p:nvPr/>
        </p:nvCxnSpPr>
        <p:spPr bwMode="auto">
          <a:xfrm>
            <a:off x="1984375" y="1263650"/>
            <a:ext cx="5407025"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6314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09600"/>
            <a:ext cx="4552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Káº¿t quáº£ hÃ¬nh áº£nh cho há»c sinh tiá»u há»c chÆ¡i game bao l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4577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859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On-screen Show (4:3)</PresentationFormat>
  <Paragraphs>97</Paragraphs>
  <Slides>27</Slides>
  <Notes>3</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Ghi nhớ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THÔNG MINH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2020-05-18T09:08:29Z</dcterms:created>
  <dcterms:modified xsi:type="dcterms:W3CDTF">2020-05-18T09:09:19Z</dcterms:modified>
</cp:coreProperties>
</file>